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6" r:id="rId2"/>
    <p:sldId id="512" r:id="rId3"/>
    <p:sldId id="513" r:id="rId4"/>
    <p:sldId id="298" r:id="rId5"/>
    <p:sldId id="278" r:id="rId6"/>
    <p:sldId id="514" r:id="rId7"/>
    <p:sldId id="515" r:id="rId8"/>
    <p:sldId id="458" r:id="rId9"/>
    <p:sldId id="516" r:id="rId10"/>
    <p:sldId id="456" r:id="rId11"/>
    <p:sldId id="517" r:id="rId12"/>
    <p:sldId id="518" r:id="rId13"/>
    <p:sldId id="519" r:id="rId14"/>
    <p:sldId id="505" r:id="rId15"/>
    <p:sldId id="520" r:id="rId16"/>
    <p:sldId id="506" r:id="rId17"/>
    <p:sldId id="521" r:id="rId18"/>
    <p:sldId id="507" r:id="rId19"/>
    <p:sldId id="522" r:id="rId20"/>
    <p:sldId id="508" r:id="rId21"/>
    <p:sldId id="523" r:id="rId22"/>
    <p:sldId id="524" r:id="rId23"/>
    <p:sldId id="525" r:id="rId24"/>
    <p:sldId id="526" r:id="rId25"/>
    <p:sldId id="527" r:id="rId26"/>
    <p:sldId id="528" r:id="rId27"/>
    <p:sldId id="529" r:id="rId28"/>
    <p:sldId id="530" r:id="rId29"/>
    <p:sldId id="531" r:id="rId30"/>
    <p:sldId id="532" r:id="rId31"/>
    <p:sldId id="533" r:id="rId32"/>
    <p:sldId id="534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8" r:id="rId46"/>
    <p:sldId id="550" r:id="rId47"/>
    <p:sldId id="559" r:id="rId48"/>
    <p:sldId id="552" r:id="rId49"/>
    <p:sldId id="553" r:id="rId50"/>
    <p:sldId id="554" r:id="rId51"/>
    <p:sldId id="555" r:id="rId52"/>
    <p:sldId id="556" r:id="rId53"/>
    <p:sldId id="557" r:id="rId54"/>
    <p:sldId id="535" r:id="rId55"/>
    <p:sldId id="536" r:id="rId56"/>
    <p:sldId id="537" r:id="rId57"/>
  </p:sldIdLst>
  <p:sldSz cx="12192000" cy="6858000"/>
  <p:notesSz cx="6858000" cy="9144000"/>
  <p:embeddedFontLst>
    <p:embeddedFont>
      <p:font typeface="Pretendard" panose="02000503000000020004" pitchFamily="50" charset="-127"/>
      <p:regular r:id="rId58"/>
      <p:bold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함초롬바탕" panose="02030604000101010101" pitchFamily="18" charset="-127"/>
      <p:regular r:id="rId62"/>
      <p:bold r:id="rId6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ro-hi" initials="g" lastIdx="1" clrIdx="0">
    <p:extLst>
      <p:ext uri="{19B8F6BF-5375-455C-9EA6-DF929625EA0E}">
        <p15:presenceInfo xmlns:p15="http://schemas.microsoft.com/office/powerpoint/2012/main" userId="guro-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FCC"/>
    <a:srgbClr val="50B7CD"/>
    <a:srgbClr val="E72D5A"/>
    <a:srgbClr val="917790"/>
    <a:srgbClr val="1D0F21"/>
    <a:srgbClr val="0F1A25"/>
    <a:srgbClr val="111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OTT(Over-The-Top) </a:t>
            </a:r>
            <a:r>
              <a:rPr lang="ko-KR" altLang="en-US" sz="18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이용률 현황</a:t>
            </a:r>
            <a:endParaRPr lang="ko-KR" sz="1800" b="1" dirty="0">
              <a:solidFill>
                <a:srgbClr val="E72D5A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c:rich>
      </c:tx>
      <c:layout>
        <c:manualLayout>
          <c:xMode val="edge"/>
          <c:yMode val="edge"/>
          <c:x val="0.16698437661262694"/>
          <c:y val="4.43021664901545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1503565663077473E-2"/>
          <c:y val="0.21210183813218336"/>
          <c:w val="0.83545886767220945"/>
          <c:h val="0.639215517820524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OTT 이용률</c:v>
                </c:pt>
              </c:strCache>
            </c:strRef>
          </c:tx>
          <c:spPr>
            <a:solidFill>
              <a:srgbClr val="F7CFC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Sheet1!$B$2:$B$6</c:f>
              <c:numCache>
                <c:formatCode>0.00%</c:formatCode>
                <c:ptCount val="5"/>
                <c:pt idx="0">
                  <c:v>0.66300000000000003</c:v>
                </c:pt>
                <c:pt idx="1">
                  <c:v>0.69499999999999995</c:v>
                </c:pt>
                <c:pt idx="2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CC-4AC7-8745-2E88FC9CC0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이용자 중 유료결제 비율</c:v>
                </c:pt>
              </c:strCache>
            </c:strRef>
          </c:tx>
          <c:spPr>
            <a:solidFill>
              <a:srgbClr val="E72D5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Sheet1!$C$2:$C$6</c:f>
              <c:numCache>
                <c:formatCode>0.00%</c:formatCode>
                <c:ptCount val="5"/>
                <c:pt idx="0">
                  <c:v>0.217</c:v>
                </c:pt>
                <c:pt idx="1">
                  <c:v>0.501</c:v>
                </c:pt>
                <c:pt idx="2">
                  <c:v>0.55900000000000005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CC-4AC7-8745-2E88FC9CC0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49"/>
        <c:overlap val="-27"/>
        <c:axId val="1821218239"/>
        <c:axId val="1821216575"/>
      </c:barChar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</c:numCache>
            </c:numRef>
          </c:cat>
          <c:val>
            <c:numRef>
              <c:f>Sheet1!$D$2:$D$6</c:f>
            </c:numRef>
          </c:val>
          <c:extLst>
            <c:ext xmlns:c16="http://schemas.microsoft.com/office/drawing/2014/chart" uri="{C3380CC4-5D6E-409C-BE32-E72D297353CC}">
              <c16:uniqueId val="{00000002-DECC-4AC7-8745-2E88FC9CC04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21218239"/>
        <c:axId val="1821216575"/>
      </c:barChart>
      <c:catAx>
        <c:axId val="18212182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R"/>
          </a:p>
        </c:txPr>
        <c:crossAx val="1821216575"/>
        <c:crosses val="autoZero"/>
        <c:auto val="1"/>
        <c:lblAlgn val="ctr"/>
        <c:lblOffset val="100"/>
        <c:noMultiLvlLbl val="0"/>
      </c:catAx>
      <c:valAx>
        <c:axId val="1821216575"/>
        <c:scaling>
          <c:orientation val="minMax"/>
        </c:scaling>
        <c:delete val="1"/>
        <c:axPos val="l"/>
        <c:numFmt formatCode="0.00%" sourceLinked="1"/>
        <c:majorTickMark val="out"/>
        <c:minorTickMark val="none"/>
        <c:tickLblPos val="nextTo"/>
        <c:crossAx val="1821218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2349805053934459"/>
          <c:y val="0.48914929713067823"/>
          <c:w val="0.34335491463355033"/>
          <c:h val="0.138070322085832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Pretendard" panose="02000503000000020004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cap="rnd">
      <a:solidFill>
        <a:srgbClr val="E72D5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7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OTT </a:t>
            </a:r>
            <a:r>
              <a:rPr lang="ko-KR" sz="17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 장소에 대한 통계 자료</a:t>
            </a:r>
          </a:p>
        </c:rich>
      </c:tx>
      <c:layout>
        <c:manualLayout>
          <c:xMode val="edge"/>
          <c:yMode val="edge"/>
          <c:x val="0.21927324622517691"/>
          <c:y val="3.00540832429247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0876871958427545E-2"/>
          <c:y val="0.25731268520742795"/>
          <c:w val="0.88203086615966686"/>
          <c:h val="0.547364103168938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주중</c:v>
                </c:pt>
              </c:strCache>
            </c:strRef>
          </c:tx>
          <c:spPr>
            <a:solidFill>
              <a:srgbClr val="F7CFC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집</c:v>
                </c:pt>
                <c:pt idx="1">
                  <c:v>학교/직장</c:v>
                </c:pt>
                <c:pt idx="2">
                  <c:v>이동 중 교통수단</c:v>
                </c:pt>
                <c:pt idx="3">
                  <c:v>실내공간</c:v>
                </c:pt>
                <c:pt idx="4">
                  <c:v>실외장소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75.3</c:v>
                </c:pt>
                <c:pt idx="1">
                  <c:v>13.5</c:v>
                </c:pt>
                <c:pt idx="2">
                  <c:v>5.7</c:v>
                </c:pt>
                <c:pt idx="3">
                  <c:v>4.9000000000000004</c:v>
                </c:pt>
                <c:pt idx="4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E-43C5-AE88-5CB7C38C20C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</c:v>
                </c:pt>
              </c:strCache>
            </c:strRef>
          </c:tx>
          <c:spPr>
            <a:solidFill>
              <a:srgbClr val="E72D5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집</c:v>
                </c:pt>
                <c:pt idx="1">
                  <c:v>학교/직장</c:v>
                </c:pt>
                <c:pt idx="2">
                  <c:v>이동 중 교통수단</c:v>
                </c:pt>
                <c:pt idx="3">
                  <c:v>실내공간</c:v>
                </c:pt>
                <c:pt idx="4">
                  <c:v>실외장소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91.6</c:v>
                </c:pt>
                <c:pt idx="1">
                  <c:v>2.9</c:v>
                </c:pt>
                <c:pt idx="2">
                  <c:v>1.7</c:v>
                </c:pt>
                <c:pt idx="3">
                  <c:v>3.4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3E-43C5-AE88-5CB7C38C20C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집</c:v>
                </c:pt>
                <c:pt idx="1">
                  <c:v>학교/직장</c:v>
                </c:pt>
                <c:pt idx="2">
                  <c:v>이동 중 교통수단</c:v>
                </c:pt>
                <c:pt idx="3">
                  <c:v>실내공간</c:v>
                </c:pt>
                <c:pt idx="4">
                  <c:v>실외장소</c:v>
                </c:pt>
              </c:strCache>
            </c:strRef>
          </c:cat>
          <c:val>
            <c:numRef>
              <c:f>Sheet1!$D$2:$D$6</c:f>
            </c:numRef>
          </c:val>
          <c:extLst>
            <c:ext xmlns:c16="http://schemas.microsoft.com/office/drawing/2014/chart" uri="{C3380CC4-5D6E-409C-BE32-E72D297353CC}">
              <c16:uniqueId val="{00000002-4B3E-43C5-AE88-5CB7C38C20C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21218239"/>
        <c:axId val="1821216575"/>
      </c:barChart>
      <c:catAx>
        <c:axId val="18212182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pPr>
            <a:endParaRPr lang="ko-KR"/>
          </a:p>
        </c:txPr>
        <c:crossAx val="1821216575"/>
        <c:crosses val="autoZero"/>
        <c:auto val="1"/>
        <c:lblAlgn val="ctr"/>
        <c:lblOffset val="100"/>
        <c:noMultiLvlLbl val="0"/>
      </c:catAx>
      <c:valAx>
        <c:axId val="182121657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21218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cap="rnd">
      <a:solidFill>
        <a:srgbClr val="E72D5A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0.68347</cdr:x>
      <cdr:y>0.85375</cdr:y>
    </cdr:from>
    <cdr:to>
      <cdr:x>0.9421</cdr:x>
      <cdr:y>0.92735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105057" y="3418515"/>
          <a:ext cx="1553378" cy="2946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ko-KR" altLang="en-US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자료 </a:t>
          </a:r>
          <a:r>
            <a: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: </a:t>
          </a:r>
          <a:r>
            <a:rPr lang="ko-KR" altLang="en-US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방송통신위원회</a:t>
          </a:r>
          <a:endParaRPr lang="en-US" altLang="ko-KR" sz="1100" dirty="0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A27C2-70E4-492E-8E6C-CEA4855AB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2C6845-63FB-480C-8831-4A9BA942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C5D75-539C-4E48-A07B-9D922B0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F7450-5DA5-40F6-9EF6-EFB2835B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76BD2-7340-4131-A719-9B18915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4B67B-BBAA-4EC8-AA21-7C1DE794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11BD59-BB00-4339-B84C-4F9FECFEC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527EA-C01D-453F-9DD0-526C9994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F887F-889E-488E-BA82-42A63A40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79E5C-DE8F-4964-9489-F450A6B6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D0A8D0-FBC3-42EC-B489-F744C5CE6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72F6F7-F4D2-40FD-A394-FFCA0105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41525-BFCC-4660-9220-A01EC31C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C20D5-3030-4B3E-84C3-7A959E04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7E312-9B19-4319-B69D-C14DF2E2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9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2749F-3814-4741-B802-64A5275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B2DF1-7C60-4DA4-BF8B-9092D4BE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D5BBE5-BDC3-4A4D-B757-3F521DC2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D5932-BD54-463E-B4B9-1F216037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D44BA2-7B03-4A3E-8ECE-7CC37EC7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6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43DB-D384-482C-A905-CDF7523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04E84-B953-4EF9-AB83-CD38A4EE1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29A5F-38C8-46A1-895A-461BE4E1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B2FCC-4C40-4E60-996F-5C0738DB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BD76F-9695-4410-9AE6-D7BE55F6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8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3E311-AB32-4244-B774-9A3F4410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9E6B4-BA34-47C4-86F2-17FCAA5D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25DD7E-2C30-40D5-B949-1D9D16BE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638944-B6FE-4707-8C15-96FA41B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D20A7A-30DC-46F4-9872-B86F8BF2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B687B-28B8-4069-9AA6-1E6261BB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33004-88ED-47A4-A59A-9F860590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83F24-0685-4B94-9A0F-0DDEB267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D3116D-EB39-4AEF-BBAF-B372DD621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42B5BE-F3DB-4E6E-96B8-1F05996B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96AB3E-C6D9-4CD0-86D0-336DDB81F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283353-7B7B-49CE-B48C-5B326DDA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829675-2E23-4A8D-967D-34C2079D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158497-C928-42BF-9019-12CDEFDA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2F8DF-7029-4793-992D-31E33610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D111E1-1222-4274-B47A-29FFDD4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3B6A5-501A-4442-93A4-FD86FDB4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265B-12A1-40BF-9A6C-CBB16440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0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72E9A0-B24F-4595-AE83-4927DF43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265CDA-E950-4CE8-81E4-30E52F1A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9CABE-3813-4AA2-875B-A7CE8B9A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2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AF2C5-D7DB-4840-9723-9D2E889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17EC9-295F-44F4-A467-27036A557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AE6483-DE34-4DA1-BE10-2BFF38CC9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76CF4-5F78-488D-A9A1-6647E26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58342D-9BBA-493D-9B8C-DAAFA24E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08F14-B5E6-4CC1-AD2B-47F1DD54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8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5EBDC-28B8-4C57-87FD-F042001A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537C76-85A4-4A2D-A115-0444C4CED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45F22F-62C4-468B-BFB4-3CDD1A854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D0CC0-D3FC-4A46-A82D-091EFDC6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B708B-7275-4162-A674-9642E6BF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B92DDF-1CFD-46A7-A0DE-A13A33E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9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3B4CE8-020E-4DCE-AD07-42E50440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68E0E-D5EB-4B99-841A-11496D4D2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7A0A6-3870-4C8D-A586-561D4124F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B264-1298-4723-9584-4377BEF8489F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489FE-8608-4D98-99FC-802D92916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161C7-B528-43BA-9E87-C1371E336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69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todalnet.egloos.com/1801012" TargetMode="Externa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84.png"/><Relationship Id="rId4" Type="http://schemas.openxmlformats.org/officeDocument/2006/relationships/hyperlink" Target="http://todalnet.egloos.com/1801012" TargetMode="External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94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todalnet.egloos.com/180101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97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100.png"/><Relationship Id="rId4" Type="http://schemas.openxmlformats.org/officeDocument/2006/relationships/hyperlink" Target="http://todalnet.egloos.com/1801012" TargetMode="External"/><Relationship Id="rId9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11" Type="http://schemas.openxmlformats.org/officeDocument/2006/relationships/image" Target="../media/image105.png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104.png"/><Relationship Id="rId4" Type="http://schemas.openxmlformats.org/officeDocument/2006/relationships/hyperlink" Target="http://todalnet.egloos.com/1801012" TargetMode="External"/><Relationship Id="rId9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107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11" Type="http://schemas.openxmlformats.org/officeDocument/2006/relationships/image" Target="../media/image111.png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110.png"/><Relationship Id="rId4" Type="http://schemas.openxmlformats.org/officeDocument/2006/relationships/hyperlink" Target="http://todalnet.egloos.com/1801012" TargetMode="External"/><Relationship Id="rId9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128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11" Type="http://schemas.openxmlformats.org/officeDocument/2006/relationships/image" Target="../media/image132.png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131.png"/><Relationship Id="rId4" Type="http://schemas.openxmlformats.org/officeDocument/2006/relationships/hyperlink" Target="http://todalnet.egloos.com/1801012" TargetMode="External"/><Relationship Id="rId9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11" Type="http://schemas.openxmlformats.org/officeDocument/2006/relationships/image" Target="../media/image137.png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136.png"/><Relationship Id="rId4" Type="http://schemas.openxmlformats.org/officeDocument/2006/relationships/hyperlink" Target="http://todalnet.egloos.com/1801012" TargetMode="External"/><Relationship Id="rId9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140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141.PNG"/><Relationship Id="rId4" Type="http://schemas.openxmlformats.org/officeDocument/2006/relationships/hyperlink" Target="http://todalnet.egloos.com/1801012" TargetMode="External"/><Relationship Id="rId9" Type="http://schemas.openxmlformats.org/officeDocument/2006/relationships/image" Target="../media/image1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hyperlink" Target="https://zetawiki.com/wiki/%EB%82%98%ED%8F%B4%EB%A6%AC_%ED%94%BC%EC%9E%9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nngabriel.egloos.com/5667596" TargetMode="External"/><Relationship Id="rId11" Type="http://schemas.openxmlformats.org/officeDocument/2006/relationships/image" Target="../media/image146.png"/><Relationship Id="rId5" Type="http://schemas.openxmlformats.org/officeDocument/2006/relationships/hyperlink" Target="https://creativecommons.org/licenses/by-nc-nd/3.0/" TargetMode="External"/><Relationship Id="rId10" Type="http://schemas.openxmlformats.org/officeDocument/2006/relationships/image" Target="../media/image145.PNG"/><Relationship Id="rId4" Type="http://schemas.openxmlformats.org/officeDocument/2006/relationships/hyperlink" Target="http://todalnet.egloos.com/1801012" TargetMode="External"/><Relationship Id="rId9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59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9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7.png"/><Relationship Id="rId40" Type="http://schemas.openxmlformats.org/officeDocument/2006/relationships/image" Target="../media/image60.jpeg"/><Relationship Id="rId45" Type="http://schemas.openxmlformats.org/officeDocument/2006/relationships/image" Target="../media/image6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jpeg"/><Relationship Id="rId36" Type="http://schemas.microsoft.com/office/2007/relationships/hdphoto" Target="../media/hdphoto1.wdp"/><Relationship Id="rId10" Type="http://schemas.openxmlformats.org/officeDocument/2006/relationships/image" Target="../media/image31.png"/><Relationship Id="rId19" Type="http://schemas.openxmlformats.org/officeDocument/2006/relationships/image" Target="../media/image40.jfif"/><Relationship Id="rId31" Type="http://schemas.openxmlformats.org/officeDocument/2006/relationships/image" Target="../media/image52.png"/><Relationship Id="rId44" Type="http://schemas.openxmlformats.org/officeDocument/2006/relationships/image" Target="../media/image64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3.jfif"/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12" Type="http://schemas.openxmlformats.org/officeDocument/2006/relationships/image" Target="../media/image33.jpe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8.jpeg"/><Relationship Id="rId46" Type="http://schemas.openxmlformats.org/officeDocument/2006/relationships/image" Target="../media/image66.png"/><Relationship Id="rId20" Type="http://schemas.openxmlformats.org/officeDocument/2006/relationships/image" Target="../media/image41.png"/><Relationship Id="rId41" Type="http://schemas.openxmlformats.org/officeDocument/2006/relationships/image" Target="../media/image6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976"/>
            <a:ext cx="12192000" cy="57180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668404-3A7C-45B6-8040-A464DBC6E052}"/>
              </a:ext>
            </a:extLst>
          </p:cNvPr>
          <p:cNvSpPr/>
          <p:nvPr/>
        </p:nvSpPr>
        <p:spPr>
          <a:xfrm>
            <a:off x="0" y="569976"/>
            <a:ext cx="12192000" cy="5718048"/>
          </a:xfrm>
          <a:prstGeom prst="rect">
            <a:avLst/>
          </a:prstGeom>
          <a:gradFill flip="none" rotWithShape="1">
            <a:gsLst>
              <a:gs pos="6000">
                <a:schemeClr val="tx1">
                  <a:alpha val="32000"/>
                </a:schemeClr>
              </a:gs>
              <a:gs pos="88000">
                <a:srgbClr val="111C27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465999" y="2140142"/>
            <a:ext cx="6921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b="1" noProof="0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술결</a:t>
            </a:r>
            <a:r>
              <a:rPr lang="ko-KR" altLang="en-US" sz="5000" b="1" noProof="0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5000" b="1" noProof="0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– </a:t>
            </a:r>
            <a:r>
              <a:rPr lang="ko-KR" altLang="en-US" sz="5000" b="1" noProof="0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술 마실 결심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E72D5A"/>
              </a:solidFill>
              <a:effectLst/>
              <a:uLnTx/>
              <a:uFillTx/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A3807-A760-4BD3-8A4D-96EC19490582}"/>
              </a:ext>
            </a:extLst>
          </p:cNvPr>
          <p:cNvSpPr txBox="1"/>
          <p:nvPr/>
        </p:nvSpPr>
        <p:spPr>
          <a:xfrm>
            <a:off x="465999" y="3083225"/>
            <a:ext cx="115505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분위기에 어울리는 술과 컨텐츠를 추천해주는 </a:t>
            </a:r>
            <a:r>
              <a:rPr lang="ko-KR" altLang="en-US" sz="2500" dirty="0" err="1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반응형</a:t>
            </a:r>
            <a:r>
              <a:rPr lang="ko-KR" altLang="en-US" sz="25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웹</a:t>
            </a:r>
            <a:r>
              <a:rPr lang="en-US" altLang="ko-KR" sz="25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25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앱 </a:t>
            </a:r>
            <a:r>
              <a:rPr lang="en-US" altLang="ko-KR" sz="25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OTT </a:t>
            </a:r>
            <a:r>
              <a:rPr lang="ko-KR" altLang="en-US" sz="25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서비스 </a:t>
            </a:r>
            <a:endParaRPr kumimoji="0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66670D4-37A7-4ED6-8957-83D494DE65F8}"/>
              </a:ext>
            </a:extLst>
          </p:cNvPr>
          <p:cNvCxnSpPr/>
          <p:nvPr/>
        </p:nvCxnSpPr>
        <p:spPr>
          <a:xfrm>
            <a:off x="1215980" y="412876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E57DC7D-BD44-48C6-A0EB-8BDFFFAFDF14}"/>
              </a:ext>
            </a:extLst>
          </p:cNvPr>
          <p:cNvCxnSpPr/>
          <p:nvPr/>
        </p:nvCxnSpPr>
        <p:spPr>
          <a:xfrm>
            <a:off x="2316481" y="4128767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C33EA8-2CAB-491D-959D-4FDC8596E62A}"/>
              </a:ext>
            </a:extLst>
          </p:cNvPr>
          <p:cNvCxnSpPr/>
          <p:nvPr/>
        </p:nvCxnSpPr>
        <p:spPr>
          <a:xfrm>
            <a:off x="3371268" y="4119308"/>
            <a:ext cx="0" cy="281994"/>
          </a:xfrm>
          <a:prstGeom prst="line">
            <a:avLst/>
          </a:prstGeom>
          <a:ln w="317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3" y="717572"/>
            <a:ext cx="1293678" cy="12763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AA3807-A760-4BD3-8A4D-96EC19490582}"/>
              </a:ext>
            </a:extLst>
          </p:cNvPr>
          <p:cNvSpPr txBox="1"/>
          <p:nvPr/>
        </p:nvSpPr>
        <p:spPr>
          <a:xfrm>
            <a:off x="476479" y="4128767"/>
            <a:ext cx="90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개발</a:t>
            </a:r>
            <a:r>
              <a:rPr lang="en-US" altLang="ko-KR" sz="1400" noProof="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3</a:t>
            </a:r>
            <a:r>
              <a:rPr lang="ko-KR" altLang="en-US" sz="1400" noProof="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팀</a:t>
            </a:r>
            <a:endParaRPr kumimoji="0" lang="en-US" altLang="ko-KR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AA3807-A760-4BD3-8A4D-96EC19490582}"/>
              </a:ext>
            </a:extLst>
          </p:cNvPr>
          <p:cNvSpPr txBox="1"/>
          <p:nvPr/>
        </p:nvSpPr>
        <p:spPr>
          <a:xfrm>
            <a:off x="1383053" y="4128767"/>
            <a:ext cx="933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삼삼오오</a:t>
            </a:r>
            <a:endParaRPr kumimoji="0" lang="en-US" altLang="ko-KR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AA3807-A760-4BD3-8A4D-96EC19490582}"/>
              </a:ext>
            </a:extLst>
          </p:cNvPr>
          <p:cNvSpPr txBox="1"/>
          <p:nvPr/>
        </p:nvSpPr>
        <p:spPr>
          <a:xfrm>
            <a:off x="2405657" y="4128767"/>
            <a:ext cx="965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술과 영화</a:t>
            </a:r>
            <a:endParaRPr kumimoji="0" lang="en-US" altLang="ko-KR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A3807-A760-4BD3-8A4D-96EC19490582}"/>
              </a:ext>
            </a:extLst>
          </p:cNvPr>
          <p:cNvSpPr txBox="1"/>
          <p:nvPr/>
        </p:nvSpPr>
        <p:spPr>
          <a:xfrm>
            <a:off x="3491088" y="4133275"/>
            <a:ext cx="219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반응형</a:t>
            </a:r>
            <a:r>
              <a:rPr lang="ko-KR" altLang="en-US" sz="14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웹</a:t>
            </a:r>
            <a:r>
              <a:rPr lang="en-US" altLang="ko-KR" sz="14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안드로이드 앱</a:t>
            </a:r>
            <a:endParaRPr kumimoji="0" lang="en-US" altLang="ko-KR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AA3807-A760-4BD3-8A4D-96EC19490582}"/>
              </a:ext>
            </a:extLst>
          </p:cNvPr>
          <p:cNvSpPr txBox="1"/>
          <p:nvPr/>
        </p:nvSpPr>
        <p:spPr>
          <a:xfrm>
            <a:off x="6856960" y="5651570"/>
            <a:ext cx="515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팀원 </a:t>
            </a:r>
            <a:r>
              <a:rPr lang="en-US" altLang="ko-KR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: </a:t>
            </a:r>
            <a:r>
              <a:rPr lang="ko-KR" altLang="en-US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김지은</a:t>
            </a:r>
            <a:r>
              <a:rPr lang="en-US" altLang="ko-KR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dirty="0" err="1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채승병</a:t>
            </a:r>
            <a:r>
              <a:rPr lang="en-US" altLang="ko-KR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김수진</a:t>
            </a:r>
            <a:r>
              <a:rPr lang="en-US" altLang="ko-KR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김용학</a:t>
            </a:r>
            <a:r>
              <a:rPr lang="en-US" altLang="ko-KR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정주이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428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25" y="1438099"/>
            <a:ext cx="4690573" cy="420972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8" y="1438099"/>
            <a:ext cx="7074192" cy="420972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2242589" y="5797575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반응형 웹</a:t>
            </a:r>
            <a:endParaRPr lang="ko-KR" altLang="en-US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61606" y="5797575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안드로이드 앱</a:t>
            </a:r>
          </a:p>
        </p:txBody>
      </p:sp>
    </p:spTree>
    <p:extLst>
      <p:ext uri="{BB962C8B-B14F-4D97-AF65-F5344CB8AC3E}">
        <p14:creationId xmlns:p14="http://schemas.microsoft.com/office/powerpoint/2010/main" val="981635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917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5084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noProof="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DB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모델링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09431"/>
            <a:ext cx="4815840" cy="580906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grpSp>
        <p:nvGrpSpPr>
          <p:cNvPr id="20" name="그룹 1025"/>
          <p:cNvGrpSpPr/>
          <p:nvPr/>
        </p:nvGrpSpPr>
        <p:grpSpPr>
          <a:xfrm>
            <a:off x="8204323" y="3065066"/>
            <a:ext cx="2775413" cy="1975203"/>
            <a:chOff x="14502619" y="4795242"/>
            <a:chExt cx="2775413" cy="1975203"/>
          </a:xfrm>
        </p:grpSpPr>
        <p:pic>
          <p:nvPicPr>
            <p:cNvPr id="22" name="Object 7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2619" y="4795242"/>
              <a:ext cx="2775413" cy="1975203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7236749" y="2757290"/>
            <a:ext cx="43326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eXERD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활용하여 제작한 데이터베이스 모델링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(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논리적 모델과 물리적 모델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1223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6" y="1371599"/>
            <a:ext cx="5739473" cy="418961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37" y="1371599"/>
            <a:ext cx="5739475" cy="4189616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1658357" y="5739386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물리 모드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610269" y="5739386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논리 모드</a:t>
            </a:r>
          </a:p>
        </p:txBody>
      </p:sp>
    </p:spTree>
    <p:extLst>
      <p:ext uri="{BB962C8B-B14F-4D97-AF65-F5344CB8AC3E}">
        <p14:creationId xmlns:p14="http://schemas.microsoft.com/office/powerpoint/2010/main" val="218853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917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5084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형상 관리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09431"/>
            <a:ext cx="4815840" cy="580906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15448" y="990490"/>
            <a:ext cx="43326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Git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GitHub, </a:t>
            </a:r>
            <a:r>
              <a:rPr lang="en-US" altLang="ko-KR" sz="17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SourceTree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활용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448" y="1390600"/>
            <a:ext cx="2238708" cy="10325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79" y="1462533"/>
            <a:ext cx="2011388" cy="80966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15448" y="2664302"/>
            <a:ext cx="445126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① </a:t>
            </a:r>
            <a:r>
              <a:rPr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커밋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메시지 구조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&lt;type&gt; : </a:t>
            </a:r>
            <a:r>
              <a:rPr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커밋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제목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&lt;</a:t>
            </a:r>
            <a:r>
              <a:rPr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커밋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설명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</a:t>
            </a: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&lt;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이슈 </a:t>
            </a:r>
            <a:r>
              <a:rPr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트래커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옵션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)&gt;</a:t>
            </a:r>
          </a:p>
          <a:p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② 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type</a:t>
            </a: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feat : 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새로운 기능 추가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refactor : </a:t>
            </a:r>
            <a:r>
              <a:rPr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리팩토링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결과는 같지만 코드를 개선함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fix : 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버그 수정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style : 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스타일 수정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comment : 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주석 수정 및 삭제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Docs : 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문서와 관련된 모든 것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Implement : 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코드가 추가된 정도보다 더 주목할만한 구현체를 완성시켰을 때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Remove : 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파일을 삭제하는 작업만 수행한 경우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36539" y="2664302"/>
            <a:ext cx="2549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③ </a:t>
            </a:r>
            <a:r>
              <a:rPr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이슈트래커</a:t>
            </a:r>
            <a:endParaRPr lang="en-US" altLang="ko-KR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: 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 </a:t>
            </a:r>
            <a:r>
              <a:rPr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커밋이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어떤 이슈를 해결하였는지 표기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(</a:t>
            </a:r>
            <a:r>
              <a:rPr lang="ko-KR" altLang="en-US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혹은 해결하지 못한 이슈도 작성 가능</a:t>
            </a:r>
            <a:r>
              <a:rPr lang="en-US" altLang="ko-KR" sz="15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endParaRPr lang="ko-KR" altLang="en-US" sz="15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71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05" y="257020"/>
            <a:ext cx="2850264" cy="6372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484" y="245082"/>
            <a:ext cx="7697584" cy="638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57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917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5084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noProof="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09431"/>
            <a:ext cx="4815840" cy="580906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5178" y="1139554"/>
            <a:ext cx="43326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Agile Trello </a:t>
            </a:r>
            <a:r>
              <a:rPr lang="en-US" altLang="ko-KR" sz="17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Kanbanboard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활용 스케줄 관리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24" name="그림 148">
            <a:extLst>
              <a:ext uri="{FF2B5EF4-FFF2-40B4-BE49-F238E27FC236}">
                <a16:creationId xmlns:a16="http://schemas.microsoft.com/office/drawing/2014/main" id="{0A4FE524-7088-4939-9EAA-984E3BB6F01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111" y="1558158"/>
            <a:ext cx="2097204" cy="599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215448" y="2539406"/>
            <a:ext cx="43326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Figma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활용 컨셉 및 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UI 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디자인 논의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995" y="2824362"/>
            <a:ext cx="1081028" cy="140688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215448" y="4516206"/>
            <a:ext cx="43326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Notion 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활용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7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스케쥴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회의록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오류 코드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</a:t>
            </a:r>
          </a:p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기능 개발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산출물 공유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477" y="5254226"/>
            <a:ext cx="2942498" cy="10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75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074" y="794516"/>
            <a:ext cx="6213543" cy="307950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395075" y="361051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Trello Kanban board</a:t>
            </a:r>
            <a:endParaRPr lang="ko-KR" altLang="en-US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5075" y="4013109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Figma</a:t>
            </a:r>
            <a:endParaRPr lang="ko-KR" altLang="en-US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7847" y="4013109"/>
            <a:ext cx="3050770" cy="27313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74" y="4573430"/>
            <a:ext cx="3004831" cy="2063516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6898399" y="361050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Notion</a:t>
            </a:r>
            <a:endParaRPr lang="ko-KR" altLang="en-US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2293" y="361050"/>
            <a:ext cx="1972674" cy="32649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1502" y="794516"/>
            <a:ext cx="3029990" cy="28314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1502" y="3771549"/>
            <a:ext cx="3029990" cy="29839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0087" y="3771549"/>
            <a:ext cx="1869199" cy="297289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182880" y="3940523"/>
            <a:ext cx="6528380" cy="2556"/>
          </a:xfrm>
          <a:prstGeom prst="line">
            <a:avLst/>
          </a:prstGeom>
          <a:ln>
            <a:solidFill>
              <a:srgbClr val="E72D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691745" y="861995"/>
            <a:ext cx="39031" cy="5842517"/>
          </a:xfrm>
          <a:prstGeom prst="line">
            <a:avLst/>
          </a:prstGeom>
          <a:ln>
            <a:solidFill>
              <a:srgbClr val="E72D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6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7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5084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0" lang="en-US" altLang="ko-KR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일정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26057"/>
            <a:ext cx="4815840" cy="580906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6749" y="2797459"/>
            <a:ext cx="43326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프로젝트 일정 관리를 위한 바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(bar) 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형태의 도구인 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Gantt Chart(</a:t>
            </a:r>
            <a:r>
              <a:rPr lang="ko-KR" altLang="en-US" sz="17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간트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차트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 일정 관리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grpSp>
        <p:nvGrpSpPr>
          <p:cNvPr id="36" name="그룹 1008"/>
          <p:cNvGrpSpPr/>
          <p:nvPr/>
        </p:nvGrpSpPr>
        <p:grpSpPr>
          <a:xfrm>
            <a:off x="7625062" y="3554569"/>
            <a:ext cx="1003548" cy="1275126"/>
            <a:chOff x="12677508" y="2142134"/>
            <a:chExt cx="1101196" cy="1545227"/>
          </a:xfrm>
        </p:grpSpPr>
        <p:pic>
          <p:nvPicPr>
            <p:cNvPr id="37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7508" y="2142134"/>
              <a:ext cx="1101196" cy="154522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8829" y="3791375"/>
            <a:ext cx="2366811" cy="7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296002"/>
              </p:ext>
            </p:extLst>
          </p:nvPr>
        </p:nvGraphicFramePr>
        <p:xfrm>
          <a:off x="4039298" y="318165"/>
          <a:ext cx="7723200" cy="1745216"/>
        </p:xfrm>
        <a:graphic>
          <a:graphicData uri="http://schemas.openxmlformats.org/drawingml/2006/table">
            <a:tbl>
              <a:tblPr/>
              <a:tblGrid>
                <a:gridCol w="275874">
                  <a:extLst>
                    <a:ext uri="{9D8B030D-6E8A-4147-A177-3AD203B41FA5}">
                      <a16:colId xmlns:a16="http://schemas.microsoft.com/office/drawing/2014/main" val="369223225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1421254057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306297559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1907264470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2668763913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467701648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1856305516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616508856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2137677455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4259346314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921414176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950320164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748130256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2559026944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1533001232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13486450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635397770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093612047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941583571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921354263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783027384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3932233096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945412112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1846066624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2458019405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1138882094"/>
                    </a:ext>
                  </a:extLst>
                </a:gridCol>
                <a:gridCol w="275874">
                  <a:extLst>
                    <a:ext uri="{9D8B030D-6E8A-4147-A177-3AD203B41FA5}">
                      <a16:colId xmlns:a16="http://schemas.microsoft.com/office/drawing/2014/main" val="2495405358"/>
                    </a:ext>
                  </a:extLst>
                </a:gridCol>
                <a:gridCol w="274602">
                  <a:extLst>
                    <a:ext uri="{9D8B030D-6E8A-4147-A177-3AD203B41FA5}">
                      <a16:colId xmlns:a16="http://schemas.microsoft.com/office/drawing/2014/main" val="3728214412"/>
                    </a:ext>
                  </a:extLst>
                </a:gridCol>
              </a:tblGrid>
              <a:tr h="189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01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02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03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04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05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06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07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08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09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19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20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21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22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23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24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25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26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27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solidFill>
                            <a:srgbClr val="000000"/>
                          </a:solidFill>
                          <a:effectLst/>
                          <a:latin typeface="디자인하우스 Bold" panose="020B0600000101010101" pitchFamily="50" charset="-127"/>
                          <a:ea typeface="디자인하우스 Bold" panose="020B0600000101010101" pitchFamily="50" charset="-127"/>
                        </a:rPr>
                        <a:t>28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77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626822"/>
                  </a:ext>
                </a:extLst>
              </a:tr>
              <a:tr h="2593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521457"/>
                  </a:ext>
                </a:extLst>
              </a:tr>
              <a:tr h="2593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942919"/>
                  </a:ext>
                </a:extLst>
              </a:tr>
              <a:tr h="2593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253892"/>
                  </a:ext>
                </a:extLst>
              </a:tr>
              <a:tr h="2593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603974"/>
                  </a:ext>
                </a:extLst>
              </a:tr>
              <a:tr h="2593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37212"/>
                  </a:ext>
                </a:extLst>
              </a:tr>
              <a:tr h="2593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2D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138862"/>
                  </a:ext>
                </a:extLst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309837" y="1892257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7CFCC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최종 점검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4898" y="1641136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7CFCC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사용자 웹 서비스 제작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84898" y="1343331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7CFCC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관리자 웹 서비스 제작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89807" y="1045527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7CFCC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사용자 안드로이드 앱 서비스 제작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56420" y="744169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7CFCC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데이터 베이스 구축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9556" y="460063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7CFCC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컨셉트 기획 및 디자인 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98341" y="233456"/>
            <a:ext cx="2343431" cy="373733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일정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4" y="2514804"/>
            <a:ext cx="5136076" cy="228037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5" y="4903793"/>
            <a:ext cx="4973493" cy="190387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050" y="2255516"/>
            <a:ext cx="6409448" cy="310658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050" y="5357621"/>
            <a:ext cx="6409448" cy="145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82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5084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noProof="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0" lang="en-US" altLang="ko-KR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주요 기능 소개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26057"/>
            <a:ext cx="4815840" cy="580906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6749" y="2797459"/>
            <a:ext cx="43326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사용자 요구 기능 명세서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grpSp>
        <p:nvGrpSpPr>
          <p:cNvPr id="36" name="그룹 1008"/>
          <p:cNvGrpSpPr/>
          <p:nvPr/>
        </p:nvGrpSpPr>
        <p:grpSpPr>
          <a:xfrm>
            <a:off x="7625062" y="3554569"/>
            <a:ext cx="1003548" cy="1275126"/>
            <a:chOff x="12677508" y="2142134"/>
            <a:chExt cx="1101196" cy="1545227"/>
          </a:xfrm>
        </p:grpSpPr>
        <p:pic>
          <p:nvPicPr>
            <p:cNvPr id="37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7508" y="2142134"/>
              <a:ext cx="1101196" cy="154522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8829" y="3791375"/>
            <a:ext cx="2366811" cy="7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8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6919840" y="3231750"/>
            <a:ext cx="4653390" cy="33934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Front-End  </a:t>
            </a:r>
            <a:r>
              <a:rPr lang="en-US" altLang="ko-KR" sz="9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JSP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Bootstrap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회사 소개 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lvl="0"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Bootstrap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상품 소개 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Bootstrap, Include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header, footer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Back-End </a:t>
            </a:r>
            <a:r>
              <a:rPr lang="en-US" altLang="ko-KR" sz="900" b="1" dirty="0" err="1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Srping</a:t>
            </a:r>
            <a:r>
              <a:rPr lang="en-US" altLang="ko-KR" sz="9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Front-End </a:t>
            </a:r>
            <a:r>
              <a:rPr lang="en-US" altLang="ko-KR" sz="9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JSP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 게시판 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Oracle DB</a:t>
            </a:r>
          </a:p>
          <a:p>
            <a:pPr lvl="0"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 게시판 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 MVC CRUD,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목록 조회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페이징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 게시판 댓글 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 MVC CRUD,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목록 조회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페이징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 작성자 권한 확인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Bootstrap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후기 게시판 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JSP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병합 및 오류 수정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9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Back-End </a:t>
            </a:r>
            <a:r>
              <a:rPr lang="en-US" altLang="ko-KR" sz="900" b="1" dirty="0" err="1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Srpingboot</a:t>
            </a:r>
            <a:r>
              <a:rPr lang="en-US" altLang="ko-KR" sz="9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Front-End </a:t>
            </a:r>
            <a:r>
              <a:rPr lang="en-US" altLang="ko-KR" sz="9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React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전용 로그인 구현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 구독 관리 목록 조회 및 </a:t>
            </a:r>
            <a:r>
              <a:rPr lang="ko-KR" altLang="en-US" sz="9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페이징처리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구현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9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Android App </a:t>
            </a:r>
            <a:r>
              <a:rPr lang="en-US" altLang="ko-KR" sz="9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android studio</a:t>
            </a:r>
          </a:p>
          <a:p>
            <a:pPr lvl="0">
              <a:defRPr/>
            </a:pPr>
            <a:r>
              <a:rPr lang="en-US" altLang="ko-KR" sz="9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9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(Back-End </a:t>
            </a:r>
            <a:r>
              <a:rPr lang="en-US" altLang="ko-KR" sz="900" b="1" dirty="0" err="1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9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 </a:t>
            </a:r>
            <a:r>
              <a:rPr lang="en-US" altLang="ko-KR" sz="9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DB</a:t>
            </a:r>
          </a:p>
          <a:p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 </a:t>
            </a:r>
            <a:r>
              <a:rPr lang="en-US" altLang="ko-KR" sz="9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JPA</a:t>
            </a:r>
          </a:p>
          <a:p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 studio Moshi, Retrofit2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회원가입 개발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 </a:t>
            </a:r>
            <a:r>
              <a:rPr lang="en-US" altLang="ko-KR" sz="9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DB </a:t>
            </a:r>
            <a:r>
              <a:rPr lang="ko-KR" altLang="en-US" sz="9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서포트</a:t>
            </a:r>
            <a:endParaRPr lang="en-US" altLang="ko-KR" sz="9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</a:t>
            </a:r>
            <a:r>
              <a:rPr lang="en-US" altLang="ko-KR" sz="9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9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JPA </a:t>
            </a:r>
            <a:r>
              <a:rPr lang="ko-KR" altLang="en-US" sz="9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서포트</a:t>
            </a:r>
            <a:endParaRPr lang="en-US" altLang="ko-KR" sz="900" dirty="0">
              <a:solidFill>
                <a:prstClr val="white">
                  <a:lumMod val="50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4507E-7C46-4D2F-AFE0-E1FDFFCDC86B}"/>
              </a:ext>
            </a:extLst>
          </p:cNvPr>
          <p:cNvSpPr txBox="1"/>
          <p:nvPr/>
        </p:nvSpPr>
        <p:spPr>
          <a:xfrm>
            <a:off x="1264169" y="232461"/>
            <a:ext cx="1004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소개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2D5A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2878170" y="1184422"/>
            <a:ext cx="2840986" cy="144411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팀장</a:t>
            </a: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프로젝트 총괄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문서작업 및 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 </a:t>
            </a:r>
            <a:r>
              <a:rPr lang="ko-KR" altLang="en-US" sz="1500" dirty="0" err="1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다이어그램 제작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형상 관리 총괄 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1500" dirty="0" err="1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hub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1065766" y="2745480"/>
            <a:ext cx="1456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 지 은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3" y="99204"/>
            <a:ext cx="857108" cy="84561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9581D1B-5556-E998-25D6-9F2A13BE0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1" y="1184421"/>
            <a:ext cx="1456306" cy="144411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1065766" y="3231752"/>
            <a:ext cx="4653390" cy="339349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Front-End </a:t>
            </a:r>
            <a:r>
              <a:rPr lang="en-US" altLang="ko-KR" sz="12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React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React Bootstrap Accordion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자주 묻는 질문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Back-End </a:t>
            </a:r>
            <a:r>
              <a:rPr lang="en-US" altLang="ko-KR" sz="12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</a:t>
            </a: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Front-End </a:t>
            </a:r>
            <a:r>
              <a:rPr lang="en-US" altLang="ko-KR" sz="12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JSP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게시판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Oracle DB</a:t>
            </a:r>
          </a:p>
          <a:p>
            <a:pPr lvl="0"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게시판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 MVC CRUD,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목록 조회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페이징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</a:t>
            </a: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게시판 댓글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 MVC CRUD,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목록 조회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페이징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Bootstrap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커뮤니티 게시판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- Back-End Spring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병합 및 오류 수정</a:t>
            </a: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Back-End </a:t>
            </a:r>
            <a:r>
              <a:rPr lang="en-US" altLang="ko-KR" sz="1200" b="1" dirty="0" err="1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Srpingboot</a:t>
            </a: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Front-End </a:t>
            </a:r>
            <a:r>
              <a:rPr lang="en-US" altLang="ko-KR" sz="12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React</a:t>
            </a: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Contact us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문의하기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Oracle DB 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Contact us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문의하기 </a:t>
            </a:r>
            <a:r>
              <a:rPr lang="en-US" altLang="ko-KR" sz="12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MVC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글 등록</a:t>
            </a: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Android App - </a:t>
            </a:r>
            <a:r>
              <a:rPr lang="en-US" altLang="ko-KR" sz="12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 studio</a:t>
            </a:r>
          </a:p>
          <a:p>
            <a:pPr lvl="0"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찾아오시는 길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Map API</a:t>
            </a:r>
          </a:p>
          <a:p>
            <a:pPr lvl="0"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Tool bar Include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8732244" y="1184422"/>
            <a:ext cx="2840986" cy="144411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 err="1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부팀장</a:t>
            </a: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디자인 총괄 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1500" dirty="0" err="1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Figma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문서작업 및 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 </a:t>
            </a:r>
            <a:r>
              <a:rPr lang="ko-KR" altLang="en-US" sz="1500" dirty="0" err="1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유스케이스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다이어그램 제작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6919840" y="2745480"/>
            <a:ext cx="1456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 승 병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120" y="1174906"/>
            <a:ext cx="1465901" cy="14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8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335" y="3324225"/>
            <a:ext cx="6342173" cy="33626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21" y="142013"/>
            <a:ext cx="6399124" cy="44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7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5084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0" lang="en-US" altLang="ko-KR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리뷰</a:t>
            </a:r>
            <a:endParaRPr kumimoji="0" lang="en-US" altLang="ko-KR" sz="54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baseline="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(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안드로이드 앱</a:t>
            </a: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26057"/>
            <a:ext cx="4815840" cy="580906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15448" y="1504186"/>
            <a:ext cx="43326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Android Studio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 사용자 안드로이드 앱 구현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24" name="그림 151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139032" y="2029143"/>
            <a:ext cx="2374059" cy="13291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0" name="그림 142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513091" y="2229023"/>
            <a:ext cx="1753943" cy="92201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459454" y="3708325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ko-KR" altLang="en-US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459454" y="4002530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noProof="0" dirty="0">
                <a:ln>
                  <a:noFill/>
                </a:ln>
                <a:solidFill>
                  <a:srgbClr val="1D0F2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kumimoji="0" lang="ko-KR" altLang="en-US" sz="1200" b="1" i="0" u="none" strike="noStrike" kern="1200" cap="none" spc="0" normalizeH="0" noProof="0" dirty="0">
                <a:ln>
                  <a:noFill/>
                </a:ln>
                <a:solidFill>
                  <a:srgbClr val="1D0F2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459454" y="4292960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 </a:t>
            </a:r>
            <a:r>
              <a:rPr lang="ko-KR" altLang="en-US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 페이지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459454" y="4583390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4) Tool bar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459454" y="4873820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 </a:t>
            </a:r>
            <a:r>
              <a:rPr lang="ko-KR" altLang="en-US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찾아오시는 길</a:t>
            </a: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459454" y="5162489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6) </a:t>
            </a:r>
            <a:r>
              <a:rPr lang="ko-KR" altLang="en-US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459454" y="5439488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7) </a:t>
            </a:r>
            <a:r>
              <a:rPr lang="ko-KR" altLang="en-US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 소개 </a:t>
            </a: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시작 페이지</a:t>
            </a:r>
            <a:r>
              <a:rPr lang="en-US" altLang="ko-KR" sz="1200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34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9761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1-1)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 가입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815" y="1687483"/>
            <a:ext cx="5329848" cy="492113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99" y="469117"/>
            <a:ext cx="2153702" cy="4307403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491693" y="998105"/>
            <a:ext cx="277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Retrofit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과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Moshi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활용하여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회원가입 페이지 구현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224815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1-2)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 가입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521" y="2804716"/>
            <a:ext cx="5711556" cy="380067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521" y="902855"/>
            <a:ext cx="2351192" cy="4702383"/>
          </a:xfrm>
          <a:prstGeom prst="rect">
            <a:avLst/>
          </a:prstGeom>
          <a:ln w="28575">
            <a:solidFill>
              <a:srgbClr val="F7CFCC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68521" y="1341261"/>
            <a:ext cx="2889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회원가입 이전에 보이는 페이지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버튼을 클릭하면 로그인과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회원가입 페이지로 이동하도록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구현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76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9761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0662" y="1005765"/>
            <a:ext cx="28924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VideoView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활용하여 영상을 삽입 할 수 있도록 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id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WineVideo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 지정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MainActivity.java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에서 영상을 삽입하고 반복 재생되도록 설정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224815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3-1)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8543" y="998104"/>
            <a:ext cx="5405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회원 가입 후에 열리는 로그인 페이지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로그인 버튼을 클릭했을 때 성공하면 메인 화면으로 이동하고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실패하면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“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아이디 혹은 비밀번호가 일치하지 않습니다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”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라는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안내창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등장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4" y="2325679"/>
            <a:ext cx="5709211" cy="2032386"/>
          </a:xfrm>
          <a:prstGeom prst="rect">
            <a:avLst/>
          </a:prstGeom>
          <a:ln w="38100">
            <a:solidFill>
              <a:srgbClr val="91779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30" y="1933922"/>
            <a:ext cx="2337348" cy="4674696"/>
          </a:xfrm>
          <a:prstGeom prst="rect">
            <a:avLst/>
          </a:prstGeom>
          <a:ln w="38100">
            <a:solidFill>
              <a:srgbClr val="91779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814" y="4749822"/>
            <a:ext cx="3211159" cy="738455"/>
          </a:xfrm>
          <a:prstGeom prst="rect">
            <a:avLst/>
          </a:prstGeom>
          <a:ln w="38100">
            <a:solidFill>
              <a:srgbClr val="91779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93" y="3048616"/>
            <a:ext cx="3459865" cy="751427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1693" y="3983266"/>
            <a:ext cx="5062646" cy="2677361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39" y="610682"/>
            <a:ext cx="2207683" cy="441536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570492" y="769901"/>
            <a:ext cx="2335758" cy="1105366"/>
          </a:xfrm>
          <a:prstGeom prst="rect">
            <a:avLst/>
          </a:prstGeom>
          <a:noFill/>
          <a:ln w="38100">
            <a:solidFill>
              <a:srgbClr val="F7C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40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9761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3-2)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1" y="2067189"/>
            <a:ext cx="3982828" cy="1180797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30471" y="1009529"/>
            <a:ext cx="54050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activity_main.xml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에서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GridView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추가해주고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id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gridview1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 지정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한 줄에 이미지가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개씩 배치되어 있으며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화면에 뜬 이미지를 클릭하면 팝업 형식으로 이미지가 확대됨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471" y="3385871"/>
            <a:ext cx="5951254" cy="334758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78" y="2067189"/>
            <a:ext cx="2309634" cy="4619268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67" y="2066203"/>
            <a:ext cx="2333624" cy="4667248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2512" y="198580"/>
            <a:ext cx="3314700" cy="1621898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9305788" y="469117"/>
            <a:ext cx="2545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ScrollView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이용하여 스크롤을 내렸을 때 더 많은 컨텐츠들을 볼 수 있도록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기능구현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3362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9761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툴 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938266"/>
            <a:ext cx="434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Tollbar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 이미지 버튼을 삽입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LocationActivity.java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 버튼 구동을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위한 메서드 작성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각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Xml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파일에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include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하면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툴바가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생성됨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22" y="3047064"/>
            <a:ext cx="3569376" cy="15626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9" y="2164641"/>
            <a:ext cx="3686689" cy="8668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40787" y="2208441"/>
            <a:ext cx="3561732" cy="751021"/>
          </a:xfrm>
          <a:prstGeom prst="rect">
            <a:avLst/>
          </a:prstGeom>
          <a:noFill/>
          <a:ln w="38100">
            <a:solidFill>
              <a:srgbClr val="F7C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22" y="4697297"/>
            <a:ext cx="4039164" cy="193384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4862774" y="469116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찾아오시는 길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984" y="2423147"/>
            <a:ext cx="4248743" cy="2010056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984" y="4725813"/>
            <a:ext cx="7064507" cy="190532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787" y="469116"/>
            <a:ext cx="2376476" cy="475295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692224" y="1069070"/>
            <a:ext cx="4343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FramLayout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과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GoogleMap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API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사용하여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LocationActivity.java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하단에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Fragment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메서드를 지정해줘야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Map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이 보임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344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9761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938266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ScrollView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와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CardView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TextView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ImageView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사용하여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862774" y="469116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 소개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92224" y="1069070"/>
            <a:ext cx="30884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ViewPager2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와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CircleIndicator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활용해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화면 좌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우 슬라이드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CheckBox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사용해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19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세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이상인지 확인하고 버튼을 클릭 시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메인으로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이동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1" y="4760925"/>
            <a:ext cx="4246099" cy="1922933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97" y="1663053"/>
            <a:ext cx="1548936" cy="309787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77" y="1667480"/>
            <a:ext cx="1546723" cy="309344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16" y="829031"/>
            <a:ext cx="3987173" cy="2401057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11" y="3392888"/>
            <a:ext cx="1684865" cy="336973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04" y="3410449"/>
            <a:ext cx="1706040" cy="335216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257" y="3429000"/>
            <a:ext cx="1666810" cy="3333618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380" y="3428999"/>
            <a:ext cx="1666809" cy="3315067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10465723" y="5769032"/>
            <a:ext cx="1313412" cy="432263"/>
          </a:xfrm>
          <a:prstGeom prst="rect">
            <a:avLst/>
          </a:prstGeom>
          <a:noFill/>
          <a:ln w="38100">
            <a:solidFill>
              <a:srgbClr val="F7C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26" y="2469453"/>
            <a:ext cx="2380420" cy="139914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</p:spTree>
    <p:extLst>
      <p:ext uri="{BB962C8B-B14F-4D97-AF65-F5344CB8AC3E}">
        <p14:creationId xmlns:p14="http://schemas.microsoft.com/office/powerpoint/2010/main" val="583339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6076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0" lang="en-US" altLang="ko-KR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리뷰</a:t>
            </a:r>
            <a:endParaRPr kumimoji="0" lang="en-US" altLang="ko-KR" sz="54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baseline="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(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</a:t>
            </a:r>
            <a:r>
              <a:rPr lang="ko-KR" altLang="en-US" sz="54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반응형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</a:t>
            </a: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26057"/>
            <a:ext cx="4815840" cy="580906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6749" y="1327951"/>
            <a:ext cx="433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JSP-Spring Framework, Spring MVC </a:t>
            </a:r>
            <a:r>
              <a:rPr lang="ko-KR" altLang="en-US" dirty="0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활용</a:t>
            </a:r>
            <a:endParaRPr lang="en-US" altLang="ko-KR" dirty="0">
              <a:solidFill>
                <a:srgbClr val="111C27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700" b="1" dirty="0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사용자 </a:t>
            </a:r>
            <a:r>
              <a:rPr lang="ko-KR" altLang="en-US" sz="1700" b="1" dirty="0" err="1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반응형</a:t>
            </a:r>
            <a:r>
              <a:rPr lang="ko-KR" altLang="en-US" sz="1700" b="1" dirty="0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 웹 구현</a:t>
            </a:r>
            <a:endParaRPr lang="en-US" altLang="ko-KR" sz="1700" b="1" dirty="0">
              <a:solidFill>
                <a:srgbClr val="111C27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1172" y="3682253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회원가입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1172" y="3976458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kumimoji="0" lang="ko-KR" altLang="en-US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9616" y="5159511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91001" y="5459042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7) </a:t>
            </a:r>
            <a:r>
              <a:rPr lang="ko-KR" altLang="en-US" sz="1200" b="1" dirty="0" err="1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네비＊푸터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1172" y="5757269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찾아오시는 길</a:t>
            </a: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9446466" y="3682253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상품소개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9446466" y="3966177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회사소개</a:t>
            </a: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9447325" y="4262687"/>
            <a:ext cx="1928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 게시판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9447326" y="4556892"/>
            <a:ext cx="192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12)</a:t>
            </a:r>
            <a:r>
              <a:rPr kumimoji="0" lang="en-US" altLang="ko-KR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게시판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9447326" y="4847322"/>
            <a:ext cx="192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13)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 사용자 게시판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9447326" y="5137752"/>
            <a:ext cx="192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14)  1:1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문의하기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9447326" y="5437577"/>
            <a:ext cx="192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15) 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묻는 질문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5" name="그룹 1020"/>
          <p:cNvGrpSpPr/>
          <p:nvPr/>
        </p:nvGrpSpPr>
        <p:grpSpPr>
          <a:xfrm>
            <a:off x="7730184" y="2209981"/>
            <a:ext cx="1550242" cy="1091736"/>
            <a:chOff x="7458964" y="2190935"/>
            <a:chExt cx="2054127" cy="1428552"/>
          </a:xfrm>
        </p:grpSpPr>
        <p:pic>
          <p:nvPicPr>
            <p:cNvPr id="56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8964" y="2190935"/>
              <a:ext cx="2054127" cy="1428552"/>
            </a:xfrm>
            <a:prstGeom prst="rect">
              <a:avLst/>
            </a:prstGeom>
          </p:spPr>
        </p:pic>
      </p:grp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46466" y="2223621"/>
            <a:ext cx="1670631" cy="10341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1172" y="4266888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en-US" altLang="ko-KR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회원정보 수정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9616" y="4561687"/>
            <a:ext cx="1928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noProof="0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0" lang="en-US" altLang="ko-KR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b="1" noProof="0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 및 비밀번호 찾기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9616" y="4859980"/>
            <a:ext cx="1928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 </a:t>
            </a:r>
            <a:r>
              <a:rPr kumimoji="0" lang="ko-KR" altLang="en-US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회원정보 삭제</a:t>
            </a: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탈퇴</a:t>
            </a: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9447326" y="5749735"/>
            <a:ext cx="192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16) 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결제하기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854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9761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1-1)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 가입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48423" y="1592170"/>
            <a:ext cx="255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모든 정보를 다 작성해야만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로그인이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가능하도록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71" y="1245600"/>
            <a:ext cx="3140213" cy="507779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3920" y="325988"/>
            <a:ext cx="3263706" cy="1090262"/>
          </a:xfrm>
          <a:prstGeom prst="rect">
            <a:avLst/>
          </a:prstGeom>
          <a:ln>
            <a:noFill/>
          </a:ln>
        </p:spPr>
      </p:pic>
      <p:sp>
        <p:nvSpPr>
          <p:cNvPr id="16" name="직사각형 15"/>
          <p:cNvSpPr/>
          <p:nvPr/>
        </p:nvSpPr>
        <p:spPr>
          <a:xfrm>
            <a:off x="3803920" y="335725"/>
            <a:ext cx="3263707" cy="1090262"/>
          </a:xfrm>
          <a:prstGeom prst="rect">
            <a:avLst/>
          </a:prstGeom>
          <a:noFill/>
          <a:ln w="38100">
            <a:solidFill>
              <a:srgbClr val="50B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0085" y="2252166"/>
            <a:ext cx="3670103" cy="378072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690085" y="2273283"/>
            <a:ext cx="3670103" cy="3759609"/>
          </a:xfrm>
          <a:prstGeom prst="rect">
            <a:avLst/>
          </a:prstGeom>
          <a:noFill/>
          <a:ln w="38100">
            <a:solidFill>
              <a:srgbClr val="50B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236418" y="6059679"/>
            <a:ext cx="255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행정안전부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도로명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주소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팝업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API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적용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3357" y="2273283"/>
            <a:ext cx="4540417" cy="3975051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6879" y="247177"/>
            <a:ext cx="4686895" cy="1784625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</p:spTree>
    <p:extLst>
      <p:ext uri="{BB962C8B-B14F-4D97-AF65-F5344CB8AC3E}">
        <p14:creationId xmlns:p14="http://schemas.microsoft.com/office/powerpoint/2010/main" val="2189165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9761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1-2)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 가입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0961" y="1256384"/>
            <a:ext cx="3722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Input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태그의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Type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을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Password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 하여 작성 후 비밀번호가 보이지 않도록 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비밀번호가 일치하지 않을 경우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회원가입이 되지 않음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64" y="3744047"/>
            <a:ext cx="3248976" cy="106892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98882" y="3733379"/>
            <a:ext cx="3263707" cy="1090262"/>
          </a:xfrm>
          <a:prstGeom prst="rect">
            <a:avLst/>
          </a:prstGeom>
          <a:noFill/>
          <a:ln w="38100">
            <a:solidFill>
              <a:srgbClr val="50B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961" y="5129427"/>
            <a:ext cx="3555906" cy="1389752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833" y="2636010"/>
            <a:ext cx="3738581" cy="852977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21" name="모서리가 둥근 직사각형 20"/>
          <p:cNvSpPr/>
          <p:nvPr/>
        </p:nvSpPr>
        <p:spPr>
          <a:xfrm>
            <a:off x="4680495" y="453173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4395" y="248838"/>
            <a:ext cx="4133832" cy="3165335"/>
          </a:xfrm>
          <a:prstGeom prst="rect">
            <a:avLst/>
          </a:prstGeom>
          <a:ln w="28575">
            <a:solidFill>
              <a:srgbClr val="F7CFC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6845" y="1132176"/>
            <a:ext cx="3149473" cy="2197880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4409737" y="3562493"/>
            <a:ext cx="3246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로그인에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성공하면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“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ooo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님 환영합니다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”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라는 메시지가 뜨고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실패하면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“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아이디 또는 비밀번호가 틀렸습니다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!”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라는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안내창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등장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2043" y="3641656"/>
            <a:ext cx="3620854" cy="127370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102043" y="3637611"/>
            <a:ext cx="3620854" cy="1277752"/>
          </a:xfrm>
          <a:prstGeom prst="rect">
            <a:avLst/>
          </a:prstGeom>
          <a:noFill/>
          <a:ln w="38100">
            <a:solidFill>
              <a:srgbClr val="50B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9540" y="5111102"/>
            <a:ext cx="4991984" cy="1506135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9369590" y="5457382"/>
            <a:ext cx="2276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회원가입에 성공하여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DB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 전송된 회원만 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로그인 가능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128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64507E-7C46-4D2F-AFE0-E1FDFFCDC86B}"/>
              </a:ext>
            </a:extLst>
          </p:cNvPr>
          <p:cNvSpPr txBox="1"/>
          <p:nvPr/>
        </p:nvSpPr>
        <p:spPr>
          <a:xfrm>
            <a:off x="1264169" y="232461"/>
            <a:ext cx="1004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 소개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72D5A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1753247" y="1242610"/>
            <a:ext cx="2325597" cy="144411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</a:t>
            </a: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문서작업 및 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SQL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1500" dirty="0" err="1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eXERD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reset.css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제작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118116" y="2803669"/>
            <a:ext cx="1456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 수 진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3" y="99204"/>
            <a:ext cx="857108" cy="84561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118117" y="3289941"/>
            <a:ext cx="3960728" cy="339349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5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Front-End </a:t>
            </a:r>
            <a:r>
              <a:rPr lang="en-US" altLang="ko-KR" sz="95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JSP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React Bootstrap, </a:t>
            </a:r>
            <a:r>
              <a:rPr lang="en-US" altLang="ko-KR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Kakao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Map API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찾아오시는 길 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Back-End </a:t>
            </a:r>
            <a:r>
              <a:rPr lang="en-US" altLang="ko-KR" sz="95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</a:t>
            </a:r>
            <a:r>
              <a:rPr lang="en-US" altLang="ko-KR" sz="95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Front-End </a:t>
            </a:r>
            <a:r>
              <a:rPr lang="en-US" altLang="ko-KR" sz="95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JSP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공지사항 게시판 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Oracle DB</a:t>
            </a:r>
          </a:p>
          <a:p>
            <a:pPr lvl="0"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공지사항 게시판 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 MVC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상세보기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목록보기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페이징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검색</a:t>
            </a: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Bootstrap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사용자 공지사항 게시판 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공지사항 게시판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공지사항 게시판 연동 처리</a:t>
            </a: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결제하기 페이지 </a:t>
            </a:r>
            <a:r>
              <a:rPr lang="en-US" altLang="ko-KR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OracleDB</a:t>
            </a: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결제하기 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 MVC CRUD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KG </a:t>
            </a:r>
            <a:r>
              <a:rPr lang="ko-KR" altLang="en-US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이니시스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활용 결제 기능 구현</a:t>
            </a: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Bootstrap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결제 페이지 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95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Back-End </a:t>
            </a:r>
            <a:r>
              <a:rPr lang="en-US" altLang="ko-KR" sz="950" b="1" dirty="0" err="1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95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Front-End </a:t>
            </a:r>
            <a:r>
              <a:rPr lang="en-US" altLang="ko-KR" sz="95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React</a:t>
            </a:r>
          </a:p>
          <a:p>
            <a:pPr lvl="0"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공지사항 게시판 </a:t>
            </a:r>
            <a:r>
              <a:rPr lang="en-US" altLang="ko-KR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DB</a:t>
            </a:r>
          </a:p>
          <a:p>
            <a:pPr lvl="0"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공지사항 게시판 </a:t>
            </a:r>
            <a:r>
              <a:rPr lang="en-US" altLang="ko-KR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JPA, CRUD,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목록보기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페이징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처리</a:t>
            </a: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React, </a:t>
            </a:r>
            <a:r>
              <a:rPr lang="en-US" altLang="ko-KR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javascript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hook, component, fetch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관리자 공지사항 게시판 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lvl="0"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en-US" altLang="ko-KR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병합 및 오류 수정</a:t>
            </a: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Android App - </a:t>
            </a:r>
            <a:r>
              <a:rPr lang="en-US" altLang="ko-KR" sz="95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 studio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Grid View, </a:t>
            </a:r>
            <a:r>
              <a:rPr lang="en-US" altLang="ko-KR" sz="95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ScrollView</a:t>
            </a:r>
            <a:r>
              <a:rPr lang="en-US" altLang="ko-KR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95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메인 페이지 구현</a:t>
            </a:r>
            <a:endParaRPr lang="en-US" altLang="ko-KR" sz="95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5833797" y="1242610"/>
            <a:ext cx="2178608" cy="144411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</a:t>
            </a: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문서작업 및 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발표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defRPr/>
            </a:pP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4198665" y="2803669"/>
            <a:ext cx="1456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 용 학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4198666" y="3289941"/>
            <a:ext cx="3813739" cy="339349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defRPr/>
            </a:pP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Front-End </a:t>
            </a:r>
            <a:r>
              <a:rPr lang="en-US" altLang="ko-KR" sz="12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JSP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상품 소개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L="171450" marR="0" lvl="0" indent="-1714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Back-End </a:t>
            </a:r>
            <a:r>
              <a:rPr lang="en-US" altLang="ko-KR" sz="12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</a:t>
            </a: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Front-End </a:t>
            </a:r>
            <a:r>
              <a:rPr lang="en-US" altLang="ko-KR" sz="12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JSP</a:t>
            </a:r>
          </a:p>
          <a:p>
            <a:pPr lvl="0"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- 1 : 1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문의하기 게시판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Oracle DB</a:t>
            </a:r>
          </a:p>
          <a:p>
            <a:pPr lvl="0"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- 1 : 1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문의하기 게시판 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 </a:t>
            </a:r>
            <a:r>
              <a:rPr lang="ko-KR" altLang="en-US" sz="12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문의글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등록하기</a:t>
            </a: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Bootstrap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 : 1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문의하기 게시판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lvl="0">
              <a:defRPr/>
            </a:pP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Front-End </a:t>
            </a:r>
            <a:r>
              <a:rPr lang="en-US" altLang="ko-KR" sz="12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React</a:t>
            </a: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defRPr/>
            </a:pP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메인 페이지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lvl="0">
              <a:defRPr/>
            </a:pP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Android App </a:t>
            </a:r>
            <a:r>
              <a:rPr lang="en-US" altLang="ko-KR" sz="12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android studio</a:t>
            </a:r>
          </a:p>
          <a:p>
            <a:pPr lvl="0">
              <a:defRPr/>
            </a:pPr>
            <a:r>
              <a:rPr lang="en-US" altLang="ko-KR" sz="12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(Back-End </a:t>
            </a:r>
            <a:r>
              <a:rPr lang="en-US" altLang="ko-KR" sz="1200" b="1" dirty="0" err="1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12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</a:t>
            </a:r>
            <a:r>
              <a:rPr lang="en-US" altLang="ko-KR" sz="12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DB</a:t>
            </a:r>
          </a:p>
          <a:p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</a:t>
            </a:r>
            <a:r>
              <a:rPr lang="en-US" altLang="ko-KR" sz="12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JPA</a:t>
            </a:r>
          </a:p>
          <a:p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 studio Moshi, Retrofit2 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로그인</a:t>
            </a:r>
            <a:r>
              <a:rPr lang="en-US" altLang="ko-KR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2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로그아웃 개발</a:t>
            </a: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endParaRPr lang="en-US" altLang="ko-KR" sz="12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9767481" y="1242610"/>
            <a:ext cx="2325597" cy="144411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</a:t>
            </a: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b="1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문서작업 및 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PPT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제작</a:t>
            </a:r>
            <a:endParaRPr lang="en-US" altLang="ko-KR" sz="1500" dirty="0">
              <a:solidFill>
                <a:srgbClr val="50B7CD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협업 관리 총괄 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(Notion, </a:t>
            </a:r>
            <a:r>
              <a:rPr lang="ko-KR" altLang="en-US" sz="1500" dirty="0" err="1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간트차트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Trello </a:t>
            </a:r>
            <a:r>
              <a:rPr lang="ko-KR" altLang="en-US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r>
              <a:rPr lang="en-US" altLang="ko-KR" sz="15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8132350" y="2803669"/>
            <a:ext cx="1456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 주 이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7238C3E-FD52-48CC-85B4-742737CB3D66}"/>
              </a:ext>
            </a:extLst>
          </p:cNvPr>
          <p:cNvSpPr/>
          <p:nvPr/>
        </p:nvSpPr>
        <p:spPr>
          <a:xfrm>
            <a:off x="8132351" y="3289941"/>
            <a:ext cx="3960728" cy="339349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Front-End </a:t>
            </a:r>
            <a:r>
              <a:rPr lang="en-US" altLang="ko-KR" sz="10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JSP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Bootstrap, </a:t>
            </a:r>
            <a:r>
              <a:rPr lang="ko-KR" altLang="en-US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API, AOS, Carousel, </a:t>
            </a:r>
            <a:r>
              <a:rPr lang="en-US" altLang="ko-KR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javascript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 페이지 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Back-End </a:t>
            </a:r>
            <a:r>
              <a:rPr lang="en-US" altLang="ko-KR" sz="10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</a:t>
            </a:r>
            <a:r>
              <a:rPr lang="en-US" altLang="ko-KR" sz="10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Front-End </a:t>
            </a:r>
            <a:r>
              <a:rPr lang="en-US" altLang="ko-KR" sz="10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JSP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로그인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로그아읏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Oracle DB</a:t>
            </a:r>
          </a:p>
          <a:p>
            <a:pPr lvl="0"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로그인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로그아읏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 MVC CRUD</a:t>
            </a:r>
          </a:p>
          <a:p>
            <a:pPr lvl="0"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Bootstrap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사용자 로그인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로그아읏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lvl="0"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회원정보 수정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 탈퇴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ID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비밀번호 찾기 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 MVC</a:t>
            </a:r>
          </a:p>
          <a:p>
            <a:pPr lvl="0">
              <a:defRPr/>
            </a:pPr>
            <a:endParaRPr lang="en-US" altLang="ko-KR" sz="10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0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Back-End </a:t>
            </a:r>
            <a:r>
              <a:rPr lang="en-US" altLang="ko-KR" sz="1000" b="1" dirty="0" err="1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10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Front-End </a:t>
            </a:r>
            <a:r>
              <a:rPr lang="en-US" altLang="ko-KR" sz="10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React</a:t>
            </a:r>
          </a:p>
          <a:p>
            <a:pPr lvl="0"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로그인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로그아읏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DB</a:t>
            </a:r>
          </a:p>
          <a:p>
            <a:pPr lvl="0"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로그인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로그아읏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SpringBoot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JPA</a:t>
            </a:r>
          </a:p>
          <a:p>
            <a:pPr lvl="0"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React, Bootstrap, </a:t>
            </a:r>
            <a:r>
              <a:rPr lang="en-US" altLang="ko-KR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javascript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hook, </a:t>
            </a:r>
            <a:r>
              <a:rPr lang="en-US" altLang="ko-KR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axios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관리자 로그인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로그아읏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º Android App - </a:t>
            </a:r>
            <a:r>
              <a:rPr lang="en-US" altLang="ko-KR" sz="1000" b="1" dirty="0">
                <a:solidFill>
                  <a:srgbClr val="50B7C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android studio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ViewPager2, Circleindicator3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앱 시작 화면 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UI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en-US" altLang="ko-KR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ScrollView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en-US" altLang="ko-KR" sz="1000" dirty="0" err="1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CardView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활용 상품 소개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앱 아이콘 삽입</a:t>
            </a:r>
            <a:endParaRPr lang="en-US" altLang="ko-KR" sz="1000" dirty="0">
              <a:solidFill>
                <a:srgbClr val="F7CFCC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>
              <a:defRPr/>
            </a:pP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-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안드로이드</a:t>
            </a:r>
            <a:r>
              <a:rPr lang="en-US" altLang="ko-KR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dirty="0">
                <a:solidFill>
                  <a:srgbClr val="F7CFC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 병합</a:t>
            </a:r>
            <a:endParaRPr lang="en-US" altLang="ko-KR" sz="1000" dirty="0">
              <a:solidFill>
                <a:prstClr val="white">
                  <a:lumMod val="50000"/>
                </a:prstClr>
              </a:solidFill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000" dirty="0">
              <a:solidFill>
                <a:prstClr val="white">
                  <a:lumMod val="50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5" y="1242610"/>
            <a:ext cx="1456242" cy="144405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65" y="1242610"/>
            <a:ext cx="1456181" cy="144399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50" y="1232971"/>
            <a:ext cx="1465901" cy="14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80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9761" y="469117"/>
            <a:ext cx="2831009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 정보 수정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21451" y="469117"/>
            <a:ext cx="414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회원정보 페이지로 이동하면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현재 회원정보가 자동으로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입력되어 있음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75" y="1180089"/>
            <a:ext cx="3997599" cy="537836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269" y="1180089"/>
            <a:ext cx="3178914" cy="327473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391268" y="1198380"/>
            <a:ext cx="3178915" cy="3256441"/>
          </a:xfrm>
          <a:prstGeom prst="rect">
            <a:avLst/>
          </a:prstGeom>
          <a:noFill/>
          <a:ln w="38100">
            <a:solidFill>
              <a:srgbClr val="50B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9978" y="182879"/>
            <a:ext cx="4195287" cy="3672896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7799978" y="3970447"/>
            <a:ext cx="4148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행정안전부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도로명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주소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API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적용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3749" y="5084606"/>
            <a:ext cx="25193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메인 페이지에서 로그인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성공 시에만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회원정보를 수정할 수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있도록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03" y="4608559"/>
            <a:ext cx="5009862" cy="2134345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</p:spTree>
    <p:extLst>
      <p:ext uri="{BB962C8B-B14F-4D97-AF65-F5344CB8AC3E}">
        <p14:creationId xmlns:p14="http://schemas.microsoft.com/office/powerpoint/2010/main" val="59077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1613146-B19F-42A3-8B79-85C43C9797A4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43E66-3F5B-428B-9AF3-930EF8D20E73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AE3593-E4C5-460A-8C17-0A3E70D48391}"/>
              </a:ext>
            </a:extLst>
          </p:cNvPr>
          <p:cNvSpPr txBox="1"/>
          <p:nvPr/>
        </p:nvSpPr>
        <p:spPr>
          <a:xfrm>
            <a:off x="0" y="702707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저작권 표기 </a:t>
            </a: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 tooltip="https://zetawiki.com/wiki/%EB%82%98%ED%8F%B4%EB%A6%AC_%ED%94%BC%EC%9E%90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 tooltip="https://creativecommons.org/licenses/by-sa/3.0/"/>
              </a:rPr>
              <a:t>CC BY-SA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 tooltip="http://todalnet.egloos.com/1801012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 알 수 없는 작성자 님의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 tooltip="http://anngabriel.egloos.com/5667596"/>
              </a:rPr>
              <a:t>이 사진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에는 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 tooltip="https://creativecommons.org/licenses/by-nc-nd/3.0/"/>
              </a:rPr>
              <a:t>CC BY-NC-ND</a:t>
            </a:r>
            <a:r>
              <a: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라이선스가 적용됩니다.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9761" y="469117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아이디 및 비밀번호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3258" y="1601205"/>
            <a:ext cx="262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이름과 이메일을 입력하면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가입한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id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정보가 보임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8" y="1007016"/>
            <a:ext cx="3762367" cy="259992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8" y="3906983"/>
            <a:ext cx="3774567" cy="2629821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94" y="1454770"/>
            <a:ext cx="4946115" cy="216498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94" y="4425467"/>
            <a:ext cx="5001399" cy="2111337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9304309" y="4606340"/>
            <a:ext cx="292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아이디와 이메일을 입력하면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가입한 비밀번호 정보가 보임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8194" y="628177"/>
            <a:ext cx="7381875" cy="685800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8194" y="3749642"/>
            <a:ext cx="7454191" cy="565247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</p:spTree>
    <p:extLst>
      <p:ext uri="{BB962C8B-B14F-4D97-AF65-F5344CB8AC3E}">
        <p14:creationId xmlns:p14="http://schemas.microsoft.com/office/powerpoint/2010/main" val="850186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9761" y="469117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회원 정보 삭제 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탈퇴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362" y="4086139"/>
            <a:ext cx="45148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탈퇴하기 버튼을 클릭하면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“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회원탈퇴가 완료되었습니다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!”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라는 메시지 창이 뜨며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DB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에서도 회원정보가 삭제됨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이후 로그인 페이지로 이동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7" y="2792119"/>
            <a:ext cx="4202321" cy="1115061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2" y="1106302"/>
            <a:ext cx="4094396" cy="1347523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16" name="모서리가 둥근 직사각형 15"/>
          <p:cNvSpPr/>
          <p:nvPr/>
        </p:nvSpPr>
        <p:spPr>
          <a:xfrm>
            <a:off x="4928030" y="469117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6-1)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030" y="1106302"/>
            <a:ext cx="4265846" cy="2206671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106" y="4065117"/>
            <a:ext cx="5048577" cy="2011680"/>
          </a:xfrm>
          <a:prstGeom prst="rect">
            <a:avLst/>
          </a:prstGeom>
          <a:ln w="57150">
            <a:solidFill>
              <a:srgbClr val="50B7CD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9368443" y="1309161"/>
            <a:ext cx="2501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Carousel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및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Swiper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활용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좌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우 슬라이드 구현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049" y="2148678"/>
            <a:ext cx="3903368" cy="169247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517" y="4963302"/>
            <a:ext cx="4513192" cy="170298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</p:spTree>
    <p:extLst>
      <p:ext uri="{BB962C8B-B14F-4D97-AF65-F5344CB8AC3E}">
        <p14:creationId xmlns:p14="http://schemas.microsoft.com/office/powerpoint/2010/main" val="1338544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9761" y="469117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6-2)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521584" y="469116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6-3)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8" y="2252594"/>
            <a:ext cx="2312394" cy="438616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5" y="993901"/>
            <a:ext cx="4801254" cy="1093824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381" y="2338610"/>
            <a:ext cx="2353051" cy="131684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530012" y="4058960"/>
            <a:ext cx="875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채널톡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활용한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챗봇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적용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559" y="3910779"/>
            <a:ext cx="1649313" cy="286097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85" y="922112"/>
            <a:ext cx="6182736" cy="286294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1584" y="3918303"/>
            <a:ext cx="4977391" cy="2853446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3146" y="3968867"/>
            <a:ext cx="1434642" cy="95361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8612953" y="306559"/>
            <a:ext cx="332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AOS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활용하여 상하 스크롤 시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효과 적용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41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9761" y="469117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7-1) </a:t>
            </a:r>
            <a:r>
              <a:rPr lang="ko-KR" altLang="en-US" b="1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네비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b="1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푸터</a:t>
            </a:r>
            <a:endParaRPr lang="ko-KR" altLang="en-US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11263" y="469116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7-2) </a:t>
            </a:r>
            <a:r>
              <a:rPr lang="ko-KR" altLang="en-US" b="1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네비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b="1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푸터</a:t>
            </a:r>
            <a:endParaRPr lang="ko-KR" altLang="en-US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9961" y="2319818"/>
            <a:ext cx="1886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메인 메뉴에 마우스를 올리면 하위 메뉴 등장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JSP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Include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문을 활용하여 삽입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" y="1063098"/>
            <a:ext cx="5223024" cy="976194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2" y="2225831"/>
            <a:ext cx="3250666" cy="3667043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92" y="6041726"/>
            <a:ext cx="4346330" cy="715745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155" y="1132286"/>
            <a:ext cx="6572645" cy="837818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309" y="2119160"/>
            <a:ext cx="5251470" cy="3951300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5543155" y="6219516"/>
            <a:ext cx="6411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네비와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마찬가지로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JSP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Include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문을 활용하여 삽입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로그인 시에는 회원탈퇴 버튼이 생김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319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찾아오시는 길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11263" y="469116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상품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44721" y="314479"/>
            <a:ext cx="22198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Daum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Kakao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Map API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활용 지도 삽입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</a:p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마커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이미지 변경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1" y="1191642"/>
            <a:ext cx="4957548" cy="2673776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1" y="3998930"/>
            <a:ext cx="4957548" cy="2687306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08" y="989215"/>
            <a:ext cx="4880922" cy="3228674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63" y="3646002"/>
            <a:ext cx="5245159" cy="3085134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0638226" y="1552106"/>
            <a:ext cx="14577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Tab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메뉴를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활용하여 술의 종류 별로 영화 추천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AOS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라이브러리를 활용하여 마우스 스크롤 효과 적용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9316803" y="1132755"/>
            <a:ext cx="1382773" cy="559459"/>
          </a:xfrm>
          <a:prstGeom prst="rect">
            <a:avLst/>
          </a:prstGeom>
          <a:noFill/>
          <a:ln w="38100">
            <a:solidFill>
              <a:srgbClr val="50B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0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회사 소개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11263" y="469116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11-1)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 게시판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75745" y="469116"/>
            <a:ext cx="1756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Animate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라이브러리를 활용하여 이미지의 크기가 달라지는 효과 적용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하단의 구독하러 가기 버튼 클릭 시 구독 정보 입력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페이지로 이동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8" y="1061612"/>
            <a:ext cx="3182863" cy="195349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9" y="2603552"/>
            <a:ext cx="3863000" cy="193278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" y="3906586"/>
            <a:ext cx="3768701" cy="2824550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263" y="987312"/>
            <a:ext cx="6059806" cy="252063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605" y="4433645"/>
            <a:ext cx="3165611" cy="2297491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141" y="5073897"/>
            <a:ext cx="4237848" cy="1643993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570590" y="3650896"/>
            <a:ext cx="4174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후기 게시판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list(read).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번호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제목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댓글 수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작성자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작성일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수정일이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보임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개씩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페이징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처리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제목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내용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작성자를 키워드로 검색 기능 구현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719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11-2)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 게시판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27147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11-3)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 게시판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1" y="987312"/>
            <a:ext cx="4984636" cy="170601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7" y="2836276"/>
            <a:ext cx="4993240" cy="937341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64" y="4010229"/>
            <a:ext cx="4587933" cy="2722746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941849" y="4916721"/>
            <a:ext cx="31729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게시판의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List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에서 제목을 클릭하면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상세조회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페이지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(get)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로 이동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게시물에 대한 댓글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페이징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처리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165" y="987312"/>
            <a:ext cx="2910680" cy="1879196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869" y="956845"/>
            <a:ext cx="3043463" cy="1940130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782" y="3037811"/>
            <a:ext cx="5015104" cy="2201753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782" y="5410867"/>
            <a:ext cx="5015104" cy="1231002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10655701" y="3204230"/>
            <a:ext cx="1375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댓글 등록 및 수정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삭제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가능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(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모달창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활용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5207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11-4)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 게시판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6621" y="3042458"/>
            <a:ext cx="5088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등록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(register)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및 수정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삭제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페이지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제목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내용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작성자를 작성하고 등록하기 버튼을 클릭하면 글이 등록됨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모두 지우기 버튼을 클릭하면 작성한 내용이 모두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지워짐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1" y="937388"/>
            <a:ext cx="5293493" cy="1833477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64" y="1092710"/>
            <a:ext cx="5235304" cy="1251393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1" y="4335233"/>
            <a:ext cx="5235304" cy="234417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906" y="3042458"/>
            <a:ext cx="6537218" cy="3636954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</p:spTree>
    <p:extLst>
      <p:ext uri="{BB962C8B-B14F-4D97-AF65-F5344CB8AC3E}">
        <p14:creationId xmlns:p14="http://schemas.microsoft.com/office/powerpoint/2010/main" val="3275062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12-1)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게시판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3" y="1279248"/>
            <a:ext cx="5104002" cy="2617683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3" y="4086333"/>
            <a:ext cx="4380795" cy="2534217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810" y="4033069"/>
            <a:ext cx="2699261" cy="1850585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3144721" y="66664"/>
            <a:ext cx="2807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Oracle DB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사용해 번호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제목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작성일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수정일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컬럼명을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생성하고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검색 조건 및 게시판 글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페이징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처리 완성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98490" y="456092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12-2)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게시판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490" y="1047768"/>
            <a:ext cx="4801752" cy="2985301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478" y="4200942"/>
            <a:ext cx="4450608" cy="2494423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0575983" y="4410489"/>
            <a:ext cx="13570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게시글에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댓글이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등록되면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전체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페이지에서 댓글 개수를 볼 수 있도록 카운트 처리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75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135"/>
            <a:ext cx="12192000" cy="55115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09" y="113626"/>
            <a:ext cx="389890" cy="383466"/>
          </a:xfrm>
          <a:prstGeom prst="roundRect">
            <a:avLst>
              <a:gd name="adj" fmla="val 7022"/>
            </a:avLst>
          </a:prstGeom>
          <a:solidFill>
            <a:srgbClr val="E72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2D5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882489"/>
            <a:ext cx="12192000" cy="5750042"/>
          </a:xfrm>
          <a:prstGeom prst="rect">
            <a:avLst/>
          </a:prstGeom>
          <a:gradFill flip="none" rotWithShape="1">
            <a:gsLst>
              <a:gs pos="12000">
                <a:srgbClr val="0F1A25">
                  <a:alpha val="32000"/>
                </a:srgbClr>
              </a:gs>
              <a:gs pos="88000">
                <a:srgbClr val="111C27"/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57841" y="2412273"/>
            <a:ext cx="3920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54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Table of </a:t>
            </a:r>
          </a:p>
          <a:p>
            <a:pPr lvl="0">
              <a:defRPr/>
            </a:pPr>
            <a:r>
              <a:rPr lang="en-US" altLang="ko-KR" sz="54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srgbClr val="E72D5A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36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40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2812488" y="4153380"/>
            <a:ext cx="817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7CFCC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srgbClr val="F7CFCC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59227" y="127727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1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기획의도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3196" y="172259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개발환경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&amp;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적용기술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3196" y="2189722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요구사항 분석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53196" y="263809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4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 DB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모델링</a:t>
            </a:r>
            <a:r>
              <a:rPr lang="en-US" altLang="ko-KR" dirty="0"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endParaRPr lang="ko-KR" altLang="en-US" dirty="0"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59227" y="306950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형상 관리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3196" y="3531649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6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협업 관리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53196" y="394798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7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일정 관리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53196" y="4408852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8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주요기능 소개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53196" y="488027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9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코드 리뷰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53196" y="5353162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팀원 후기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30" y="1309562"/>
            <a:ext cx="304762" cy="30476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30" y="1747057"/>
            <a:ext cx="304762" cy="30476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217" y="2220444"/>
            <a:ext cx="304762" cy="30476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30" y="2669077"/>
            <a:ext cx="304762" cy="30476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30" y="3101785"/>
            <a:ext cx="304762" cy="30476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30" y="3563934"/>
            <a:ext cx="304762" cy="30476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30" y="3980271"/>
            <a:ext cx="304762" cy="30476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86" y="4446414"/>
            <a:ext cx="304762" cy="30476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30" y="4916318"/>
            <a:ext cx="304762" cy="30476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30" y="5368434"/>
            <a:ext cx="304762" cy="30476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3113294"/>
            <a:ext cx="634921" cy="38095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3567034"/>
            <a:ext cx="634921" cy="38095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3999134"/>
            <a:ext cx="634921" cy="38095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4439958"/>
            <a:ext cx="634921" cy="38095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4912557"/>
            <a:ext cx="634921" cy="380952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5382620"/>
            <a:ext cx="634921" cy="38095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1277277"/>
            <a:ext cx="634921" cy="38095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1756963"/>
            <a:ext cx="634921" cy="38095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2214285"/>
            <a:ext cx="634921" cy="3809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58" y="2672221"/>
            <a:ext cx="634921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96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12-3)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게시판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20126" y="864498"/>
            <a:ext cx="247627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새 글 등록하기 페이지에서 제목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내용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작성자를 입력하면 글이 등록되고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작성된 글을 수정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삭제할 수 있음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글 삭제 버튼을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클릭하면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삭제가 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완료되었다는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모달창이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보이고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글 목록 페이지로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Return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855" y="2821086"/>
            <a:ext cx="5902904" cy="1878197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31" y="912665"/>
            <a:ext cx="3691180" cy="175949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1" y="2768811"/>
            <a:ext cx="3691180" cy="198274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855" y="967020"/>
            <a:ext cx="5252862" cy="1730782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31" y="4874844"/>
            <a:ext cx="4648044" cy="1808543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4462" y="4822567"/>
            <a:ext cx="3586163" cy="1877373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</p:spTree>
    <p:extLst>
      <p:ext uri="{BB962C8B-B14F-4D97-AF65-F5344CB8AC3E}">
        <p14:creationId xmlns:p14="http://schemas.microsoft.com/office/powerpoint/2010/main" val="1459148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12-4)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커뮤니티 게시판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04405" y="1225719"/>
            <a:ext cx="789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댓글 작성 및 수정 가능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댓글 수정 창은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모달창으로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구현하였으며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댓글 수정은 내용만 가능하며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</a:t>
            </a:r>
          </a:p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댓글 작성일은 자동으로 업데이트 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1" y="1533496"/>
            <a:ext cx="3714943" cy="210773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1" y="3815797"/>
            <a:ext cx="3922251" cy="220349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2878" b="14744"/>
          <a:stretch/>
        </p:blipFill>
        <p:spPr>
          <a:xfrm>
            <a:off x="4131957" y="2021956"/>
            <a:ext cx="7969117" cy="1619279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405" y="3815797"/>
            <a:ext cx="7896669" cy="2100948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</p:spTree>
    <p:extLst>
      <p:ext uri="{BB962C8B-B14F-4D97-AF65-F5344CB8AC3E}">
        <p14:creationId xmlns:p14="http://schemas.microsoft.com/office/powerpoint/2010/main" val="1291166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13-1) 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</a:t>
            </a: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</a:t>
            </a: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게시판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563226" y="1450217"/>
            <a:ext cx="1562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&lt;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C:forEach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&gt;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사용하여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관리자가 등록한 글 내용을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사용자에게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보여줌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1" y="961048"/>
            <a:ext cx="3930085" cy="2643516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378" y="957864"/>
            <a:ext cx="6304848" cy="2646700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1" y="3749603"/>
            <a:ext cx="5067144" cy="220130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119" y="3749603"/>
            <a:ext cx="6473190" cy="2014405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291" y="5950903"/>
            <a:ext cx="5338015" cy="752912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14326" y="6095942"/>
            <a:ext cx="5191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목록에서 제목을 클릭하면 공지사항 상세 페이지로 이동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사용자는 글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상세보기만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가능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.(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등록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수정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삭제 불가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)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630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13-2) 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</a:t>
            </a: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</a:t>
            </a: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게시판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12517" y="1379403"/>
            <a:ext cx="4114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게시글이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개 씩 노출되도록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페이징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처리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031" y="1258266"/>
            <a:ext cx="4352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공지사항의 제목과 내용을 기준으로 검색 처리가 가능하도록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JSTL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을 사용하여 동적 옵션을 생성하고 선택된 값을 보여주도록 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1" y="3709604"/>
            <a:ext cx="5402528" cy="2719302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292" y="3066521"/>
            <a:ext cx="5750859" cy="3066581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291" y="2097907"/>
            <a:ext cx="5750859" cy="719513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31" y="2457664"/>
            <a:ext cx="4590894" cy="83660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22" name="모서리가 둥근 직사각형 21"/>
          <p:cNvSpPr/>
          <p:nvPr/>
        </p:nvSpPr>
        <p:spPr>
          <a:xfrm>
            <a:off x="6117291" y="456093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13-3) 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</a:t>
            </a: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</a:t>
            </a: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게시판</a:t>
            </a:r>
          </a:p>
        </p:txBody>
      </p:sp>
    </p:spTree>
    <p:extLst>
      <p:ext uri="{BB962C8B-B14F-4D97-AF65-F5344CB8AC3E}">
        <p14:creationId xmlns:p14="http://schemas.microsoft.com/office/powerpoint/2010/main" val="640132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14-1) 1:1 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문의하기 게시판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4010" y="761814"/>
            <a:ext cx="17462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번호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제목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작성자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작성일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수정일이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보임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10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개를 기준으로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페이징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처리함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제목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내용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작성자를 키워드로 검색 가능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12541" y="456093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14-2) 1:1 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문의하기 게시판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" y="4802279"/>
            <a:ext cx="5733545" cy="1808071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" y="969192"/>
            <a:ext cx="4044779" cy="1881187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" y="3003562"/>
            <a:ext cx="5072063" cy="1685648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0426185" y="4090648"/>
            <a:ext cx="1592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등록 가능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1072825"/>
            <a:ext cx="5873123" cy="2665188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06" y="3917546"/>
            <a:ext cx="4200525" cy="2692804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</p:spTree>
    <p:extLst>
      <p:ext uri="{BB962C8B-B14F-4D97-AF65-F5344CB8AC3E}">
        <p14:creationId xmlns:p14="http://schemas.microsoft.com/office/powerpoint/2010/main" val="3152379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14-3) 1:1 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문의하기 게시판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27917" y="499337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15) 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자주 묻는 질문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1" y="946206"/>
            <a:ext cx="4305424" cy="150826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1195" y="934799"/>
            <a:ext cx="4225672" cy="1431108"/>
          </a:xfrm>
          <a:prstGeom prst="rect">
            <a:avLst/>
          </a:prstGeom>
          <a:noFill/>
          <a:ln w="38100">
            <a:solidFill>
              <a:srgbClr val="50B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96" y="1705800"/>
            <a:ext cx="4252439" cy="141748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84604" y="1714298"/>
            <a:ext cx="4225672" cy="1431108"/>
          </a:xfrm>
          <a:prstGeom prst="rect">
            <a:avLst/>
          </a:prstGeom>
          <a:noFill/>
          <a:ln w="38100">
            <a:solidFill>
              <a:srgbClr val="50B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" y="4888963"/>
            <a:ext cx="5762469" cy="1814952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" y="3250496"/>
            <a:ext cx="6448269" cy="1384035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3231165" y="330653"/>
            <a:ext cx="159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게시글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수정과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삭제 가능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917" y="1127265"/>
            <a:ext cx="5378283" cy="1872355"/>
          </a:xfrm>
          <a:prstGeom prst="rect">
            <a:avLst/>
          </a:prstGeom>
          <a:ln w="38100" cmpd="sng">
            <a:solidFill>
              <a:srgbClr val="F7CFCC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520" y="3267633"/>
            <a:ext cx="4949040" cy="333319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9129606" y="390957"/>
            <a:ext cx="286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Bootstrap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의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Nav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Tab, Accordion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활용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022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56" y="1372409"/>
            <a:ext cx="4691094" cy="1597189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7" y="3114909"/>
            <a:ext cx="4938744" cy="1552478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56" y="4812698"/>
            <a:ext cx="3478320" cy="1878662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937" y="4812698"/>
            <a:ext cx="2468778" cy="1904667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3349707" y="233636"/>
            <a:ext cx="3382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결제 전 정보 입력 페이지로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구독 선택 체크박스를 클릭하면 해당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value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값이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monthValue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 들어가도록 하여 결제 금액이 바뀌도록 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3716" y="445463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16-1) 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결제하기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067706" y="445463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결제하기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34406" y="1615091"/>
            <a:ext cx="3933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KG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이니시스를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활용하여 실제로 결제가 가능하도록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체크박스에서 클릭한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구독권에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따라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Value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값이 바뀌며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상품명이 달라짐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406" y="3038596"/>
            <a:ext cx="3933112" cy="2899076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</p:spTree>
    <p:extLst>
      <p:ext uri="{BB962C8B-B14F-4D97-AF65-F5344CB8AC3E}">
        <p14:creationId xmlns:p14="http://schemas.microsoft.com/office/powerpoint/2010/main" val="1719548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373716" y="445463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16-3) </a:t>
            </a:r>
            <a:r>
              <a:rPr lang="ko-KR" altLang="en-US" sz="1750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결제하기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27" y="2672097"/>
            <a:ext cx="4285537" cy="3090951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27" y="1351610"/>
            <a:ext cx="3057561" cy="1118912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693" y="3466235"/>
            <a:ext cx="5052060" cy="2230311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645849" y="1770330"/>
            <a:ext cx="5179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결제에 성공하면 결제 완료 페이지로 이동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결제 정보 입력 페이지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스크립트에서 저장했던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세션 정보를 가져와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html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 있는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id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 넣어 결제가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완료되면 구매자의 결제 정보를 확인할 수 있음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4729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6076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0" lang="en-US" altLang="ko-KR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리뷰</a:t>
            </a:r>
            <a:endParaRPr kumimoji="0" lang="en-US" altLang="ko-KR" sz="5400" b="1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baseline="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(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관리자 </a:t>
            </a:r>
            <a:r>
              <a:rPr lang="ko-KR" altLang="en-US" sz="5400" b="1" dirty="0" err="1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반응형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</a:t>
            </a: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26057"/>
            <a:ext cx="4815840" cy="580906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6749" y="1327951"/>
            <a:ext cx="433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React, </a:t>
            </a:r>
            <a:r>
              <a:rPr lang="en-US" altLang="ko-KR" dirty="0" err="1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SpringBoot</a:t>
            </a:r>
            <a:r>
              <a:rPr lang="en-US" altLang="ko-KR" dirty="0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 </a:t>
            </a:r>
            <a:r>
              <a:rPr lang="ko-KR" altLang="en-US" dirty="0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활용</a:t>
            </a:r>
            <a:endParaRPr lang="en-US" altLang="ko-KR" dirty="0">
              <a:solidFill>
                <a:srgbClr val="111C27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700" b="1" dirty="0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관리자 </a:t>
            </a:r>
            <a:r>
              <a:rPr lang="ko-KR" altLang="en-US" sz="1700" b="1" dirty="0" err="1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반응형</a:t>
            </a:r>
            <a:r>
              <a:rPr lang="ko-KR" altLang="en-US" sz="1700" b="1" dirty="0">
                <a:solidFill>
                  <a:srgbClr val="111C27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cs typeface="Pretendard" panose="02000503000000020004" pitchFamily="2" charset="-127"/>
              </a:rPr>
              <a:t> 웹 구현</a:t>
            </a:r>
            <a:endParaRPr lang="en-US" altLang="ko-KR" sz="1700" b="1" dirty="0">
              <a:solidFill>
                <a:srgbClr val="111C27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1172" y="3682253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1172" y="3976458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kumimoji="0" lang="ko-KR" altLang="en-US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404528" y="4867249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구독</a:t>
            </a: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</a:t>
            </a: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관리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426499" y="5166780"/>
            <a:ext cx="137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6) Contact Us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1172" y="4270663"/>
            <a:ext cx="1928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en-US" altLang="ko-KR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b="1" noProof="0" dirty="0" err="1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네비</a:t>
            </a:r>
            <a:r>
              <a:rPr lang="ko-KR" altLang="en-US" sz="1200" b="1" noProof="0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b="1" noProof="0" dirty="0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sz="1200" b="1" noProof="0" dirty="0" err="1">
                <a:solidFill>
                  <a:srgbClr val="111C2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푸터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7381172" y="4568956"/>
            <a:ext cx="1928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4) </a:t>
            </a:r>
            <a:r>
              <a:rPr kumimoji="0" lang="ko-KR" altLang="en-US" sz="1200" b="1" i="0" u="none" strike="noStrike" kern="1200" cap="none" spc="0" normalizeH="0" noProof="0" dirty="0">
                <a:ln>
                  <a:noFill/>
                </a:ln>
                <a:solidFill>
                  <a:srgbClr val="111C27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 관리자 게시판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11C27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5" name="그룹 1007"/>
          <p:cNvGrpSpPr/>
          <p:nvPr/>
        </p:nvGrpSpPr>
        <p:grpSpPr>
          <a:xfrm>
            <a:off x="7404528" y="2315898"/>
            <a:ext cx="2069244" cy="963023"/>
            <a:chOff x="3594868" y="3875136"/>
            <a:chExt cx="2635856" cy="1267721"/>
          </a:xfrm>
        </p:grpSpPr>
        <p:pic>
          <p:nvPicPr>
            <p:cNvPr id="38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4868" y="3875136"/>
              <a:ext cx="2635856" cy="1267721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9679023" y="2278446"/>
            <a:ext cx="1626617" cy="956064"/>
            <a:chOff x="4716008" y="6770445"/>
            <a:chExt cx="3095667" cy="1624676"/>
          </a:xfrm>
        </p:grpSpPr>
        <p:pic>
          <p:nvPicPr>
            <p:cNvPr id="40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6008" y="6770445"/>
              <a:ext cx="3095667" cy="1624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4485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로그인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06552" y="4734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메인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6225" y="1173492"/>
            <a:ext cx="1781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관리자 홈페이지로 로그인만 가능하도록 구현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40216" y="477151"/>
            <a:ext cx="2667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풀스크린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동영상 삽입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75536"/>
            <a:ext cx="3924300" cy="2893818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1" y="4173094"/>
            <a:ext cx="6488762" cy="2544003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52" y="1173492"/>
            <a:ext cx="5600700" cy="280035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280" y="4359845"/>
            <a:ext cx="5060972" cy="217050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</p:spTree>
    <p:extLst>
      <p:ext uri="{BB962C8B-B14F-4D97-AF65-F5344CB8AC3E}">
        <p14:creationId xmlns:p14="http://schemas.microsoft.com/office/powerpoint/2010/main" val="115183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3522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기획의도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09431"/>
            <a:ext cx="4815840" cy="3551651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2D5A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62575" y="829643"/>
            <a:ext cx="16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>
                <a:solidFill>
                  <a:srgbClr val="91779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User Persona</a:t>
            </a:r>
            <a:endParaRPr lang="ko-KR" altLang="en-US" b="1" u="sng" dirty="0">
              <a:solidFill>
                <a:srgbClr val="91779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36749" y="1486331"/>
            <a:ext cx="43326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“</a:t>
            </a:r>
          </a:p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항상 무슨 영화를 볼 지 고민되는데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이런 고민을 줄일 수 있는 방법은 없을까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?</a:t>
            </a:r>
          </a:p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”</a:t>
            </a:r>
            <a:endParaRPr lang="ko-KR" altLang="en-US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36749" y="3004511"/>
            <a:ext cx="43326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“</a:t>
            </a:r>
          </a:p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영화를 보며 가볍게 술을 마실 때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영화와 어울리는 술을 마시고 싶어요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!</a:t>
            </a:r>
          </a:p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”</a:t>
            </a:r>
            <a:endParaRPr lang="ko-KR" altLang="en-US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995160" y="4470209"/>
            <a:ext cx="4815840" cy="2113472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2D5A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36720" y="454843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u="sng" dirty="0">
                <a:solidFill>
                  <a:srgbClr val="91779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Solution</a:t>
            </a:r>
            <a:endParaRPr lang="ko-KR" altLang="en-US" b="1" u="sng" dirty="0">
              <a:solidFill>
                <a:srgbClr val="91779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20994" y="5050534"/>
            <a:ext cx="3764172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“</a:t>
            </a:r>
          </a:p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지금 내 기분과 분위기에 맞는 술과 영화를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고민하지 않고 쉽게 찾을 수 있는 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서비스는 없을까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?</a:t>
            </a:r>
          </a:p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”</a:t>
            </a:r>
            <a:endParaRPr lang="ko-KR" altLang="en-US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34904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 </a:t>
            </a:r>
            <a:r>
              <a:rPr lang="ko-KR" altLang="en-US" b="1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네비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* </a:t>
            </a:r>
            <a:r>
              <a:rPr lang="ko-KR" altLang="en-US" b="1" dirty="0" err="1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푸터</a:t>
            </a:r>
            <a:endParaRPr lang="ko-KR" altLang="en-US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73330" y="429305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4-1)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 관리자 게시판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031" y="5843236"/>
            <a:ext cx="5212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관리자 웹과 사용자 웹이 사용하는 메뉴가 달라 새로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네비는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Link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태그를 활용하여 페이지 이동을 하도록 적용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4766" y="934977"/>
            <a:ext cx="546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SpringBoot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AdminNotice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클래스 안에서 필드 생성과 동시에 테이블 생성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" y="1249116"/>
            <a:ext cx="6306552" cy="55460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0" y="2062176"/>
            <a:ext cx="6308550" cy="71086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0" y="3180513"/>
            <a:ext cx="5212648" cy="2358664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42" y="1550530"/>
            <a:ext cx="5219679" cy="5110794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</p:spTree>
    <p:extLst>
      <p:ext uri="{BB962C8B-B14F-4D97-AF65-F5344CB8AC3E}">
        <p14:creationId xmlns:p14="http://schemas.microsoft.com/office/powerpoint/2010/main" val="1191395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4-2)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 관리자 게시판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15076" y="447249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4-3)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 관리자 게시판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031" y="6242447"/>
            <a:ext cx="3327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SpringBoot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매핑된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/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adminNotice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의 데이터를 불러와 글 목록이 보임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1" y="3721711"/>
            <a:ext cx="3417287" cy="1902690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1" y="931649"/>
            <a:ext cx="3591110" cy="2640694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1" y="5773769"/>
            <a:ext cx="3591110" cy="445409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757" y="5153078"/>
            <a:ext cx="2160143" cy="2582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076" y="1189927"/>
            <a:ext cx="4225253" cy="2224003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076" y="3623194"/>
            <a:ext cx="4225253" cy="1788162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4580" y="2525846"/>
            <a:ext cx="3664970" cy="2194696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5076" y="5624402"/>
            <a:ext cx="7578654" cy="941442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8684291" y="4841787"/>
            <a:ext cx="3061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useEffect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훅을 이용해 컴포넌트가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실행될 때 한 번만 실행되도록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  <a:endParaRPr lang="ko-KR" altLang="en-US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42220" y="1481621"/>
            <a:ext cx="2345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게시판 상세보기 페이지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UseState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훅을 이용하여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초기 상태 정의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3176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4-4)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 관리자 게시판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44306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4-5)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공지사항 관리자 게시판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5165" y="5530505"/>
            <a:ext cx="4406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삭제하기 버튼을 클릭하면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deleteANotion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함수가 호출되며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Method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delet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이용해 삭제 처리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삭제 처리에 성공하면 목록페이지로 이동하고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실패하면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alert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창으로 안내함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2" y="952223"/>
            <a:ext cx="4350320" cy="2152927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1" y="3241364"/>
            <a:ext cx="4369656" cy="2133651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306" y="1045609"/>
            <a:ext cx="3949205" cy="2289141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249" y="3564350"/>
            <a:ext cx="3743486" cy="2034359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044" y="784290"/>
            <a:ext cx="3001770" cy="1967865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4557" y="3084278"/>
            <a:ext cx="2552375" cy="1132304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8973863" y="4548705"/>
            <a:ext cx="32181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게시판 수정 페이지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이름은 수정할 수 없도록 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값이 변경될 때 사용하기 위해서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changeValue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함수 호출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현재 상태를 유지한 상태에서 새로운 값으로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없데이트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된 속성을 변경하기 위해 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aNotice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입력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682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4303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 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구독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결제</a:t>
            </a: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관리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30181" y="456094"/>
            <a:ext cx="3001690" cy="359915"/>
          </a:xfrm>
          <a:prstGeom prst="roundRect">
            <a:avLst/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ko-KR" b="1" dirty="0">
                <a:solidFill>
                  <a:prstClr val="black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6) Contact Us</a:t>
            </a:r>
            <a:endParaRPr lang="ko-KR" altLang="en-US" b="1" dirty="0">
              <a:solidFill>
                <a:prstClr val="black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2107" y="2919098"/>
            <a:ext cx="5602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사용자 웹에서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결제하기로들어온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DB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관리자 웹에서 목록 조회할 수 있음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페이징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처리를 하여 구독한 회원만큼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페이징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수 버튼이 동적으로 추가됨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27422"/>
            <a:ext cx="5795084" cy="19311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5349" y="927526"/>
            <a:ext cx="4894243" cy="1936333"/>
          </a:xfrm>
          <a:prstGeom prst="rect">
            <a:avLst/>
          </a:prstGeom>
          <a:noFill/>
          <a:ln w="38100">
            <a:solidFill>
              <a:srgbClr val="F7C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7" y="3763987"/>
            <a:ext cx="3779818" cy="2928541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75" y="4636073"/>
            <a:ext cx="3557585" cy="2050778"/>
          </a:xfrm>
          <a:prstGeom prst="rect">
            <a:avLst/>
          </a:prstGeom>
          <a:ln w="38100">
            <a:solidFill>
              <a:srgbClr val="50B7CD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573" y="963499"/>
            <a:ext cx="5105202" cy="2454497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6329093" y="3533212"/>
            <a:ext cx="56029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“/admin/</a:t>
            </a:r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contactUs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”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엔드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포인트에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POST 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요청 처리하며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상담 정보를 저장하는 역할 수행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en-US" altLang="ko-KR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CrossOrigin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어노테이션을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사용하여 다른 도메인에서의 </a:t>
            </a:r>
            <a:endParaRPr lang="en-US" altLang="ko-KR" sz="14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요청도 처리할 수 있도록 구현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algn="ctr"/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등록하기 버튼을 클릭하면 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DB</a:t>
            </a:r>
            <a:r>
              <a:rPr lang="ko-KR" altLang="en-US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에서 확인 가능</a:t>
            </a:r>
            <a:r>
              <a:rPr lang="en-US" altLang="ko-KR" sz="14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093" y="5048811"/>
            <a:ext cx="5752209" cy="1557966"/>
          </a:xfrm>
          <a:prstGeom prst="rect">
            <a:avLst/>
          </a:prstGeom>
          <a:ln w="38100">
            <a:solidFill>
              <a:srgbClr val="F7CFCC"/>
            </a:solidFill>
          </a:ln>
        </p:spPr>
      </p:pic>
    </p:spTree>
    <p:extLst>
      <p:ext uri="{BB962C8B-B14F-4D97-AF65-F5344CB8AC3E}">
        <p14:creationId xmlns:p14="http://schemas.microsoft.com/office/powerpoint/2010/main" val="3882870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6076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noProof="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0" lang="en-US" altLang="ko-KR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0" lang="ko-KR" altLang="en-US" sz="54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후기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9107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58497" y="2528431"/>
            <a:ext cx="5935433" cy="2353630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497" y="125643"/>
            <a:ext cx="5935433" cy="2282365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8497" y="5007858"/>
            <a:ext cx="12052018" cy="1774048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4464" y="499269"/>
            <a:ext cx="1456306" cy="144411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289883" y="1698054"/>
            <a:ext cx="1187233" cy="369332"/>
          </a:xfrm>
          <a:prstGeom prst="rect">
            <a:avLst/>
          </a:prstGeom>
          <a:solidFill>
            <a:srgbClr val="F7CFCC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0F2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 지 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0949" y="199711"/>
            <a:ext cx="4302802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처음에는 완벽한 사이트를 만들기 위한 과정이 어려워서 어디서부터 시작해야 할지 감이 잡히지 않았습니다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그러나 팀원들과의 지속적인 상의와 선생님의 지도 덕분에 하나씩 문제를 해결할 수 있었습니다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우리가 생각한 아이디어는 많았지만 모두를 적용하지는 못한 아쉬움이 있었습니다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그럼에도 불구하고 팀원들과의 원활한 협업을 통해 프로젝트를 성공적으로 마무리할 수 있어 기쁘게 생각합니다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800" b="1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수료 후에는 우리 모두가 좋은 결과를 얻을 수 있기를 기원하고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함께 노력한 만큼 훌륭한 성과를 얻을 것이라 믿습니다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 결과를 위해 서로 응원하며 앞으로의 도전에도 함께 나아가길 기대합니다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수고하셨습니다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 :)</a:t>
            </a:r>
            <a:endParaRPr lang="ko-KR" altLang="en-US" sz="1250" b="1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0949" y="2576721"/>
            <a:ext cx="421121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파이널 프로젝트인 만큼 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개월 간 배웠던 다양한 기능들을 모두 구현하고 싶은 마음이 컸는데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팀원들 덕분에 잘 마무리한 것 같아 다행입니다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도중 오류가 발생하여 정해진 일정대로 수행하지 못하고 고생을 했었는데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팀원들이 격려하고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기다려줘서 오류를 해결할 수 있었습니다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사실 더 많은 부분을 구현하고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팀원들에게 보탬이 되고 싶었는데 예상하지 못한 부분에서 시간이 오래 걸려 생각했던 것을 모두 하지는 못해 아쉬운 마음도 듭니다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그래도 포기하거나 다른 사람의 도움을 받지 않고 혼자 오류를 해결했다는 것이 뿌듯합니다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800" b="1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어느덧 마지막 프로젝트를 한다는 것이 시원섭섭합니다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모두들 그동안 고생했던 만큼 만족스러운 결과를 얻을 수 있길 응원합니다 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Wingdings" panose="05000000000000000000" pitchFamily="2" charset="2"/>
              </a:rPr>
              <a:t></a:t>
            </a:r>
            <a:endParaRPr lang="ko-KR" altLang="en-US" sz="1250" b="1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32522" y="2939294"/>
            <a:ext cx="1456306" cy="144411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84506" y="135768"/>
            <a:ext cx="5998357" cy="3042390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51624" y="5092760"/>
            <a:ext cx="1456306" cy="144411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63349" y="5120210"/>
            <a:ext cx="10224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팀이 정해지고 최종 프로젝트이기도 하고 그동안 배운 모든 것을 다 쏟아 붓고 싶다는 욕심에 열정 가득하게 시작을 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구현하고 싶은 기능이 있다면 먼저 나서서 해보겠다고 얘기를 했고 팀원들은 흔쾌히 양보를 하고 응원을 해줬습니다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이런 팀원들 덕분에 지치지 않고 끝까지 열정적으로 하고 싶었던 것들을 할 수 있었습니다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처음 주제가 정해지고 기획을 하면서 어떤 연령대의 사용자가 우리 사이트를 이용하게 될 것인지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그렇다면 로그인 기능은 어떻게 구현해야 할 것인지를 많이 고민을 했었습니다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사이트에 들어왔을 때 어떤 영상과 컨텐츠로 사용자의 시선을 끌지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어떻게 하면 좀 더 편하게 이용할 수 있을지를 많이 고민했고 이런 고민 덕분에 좀 더 꼼꼼한 작업을 할 수 있었고 원래 계획했던 것의 모든 것을 구현하지는 못했지만 그래도 많은 기능 구현을 할 수 있었습니다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기능 구현에 성공하고 오류가 나는 것들은 팀원들과 상의를 하면서 같이 해결을 했을 때는 정말 뿌듯했습니다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프로젝트가 끝난 후에도 프로젝트를 진행하면서 오류가 났던 부분을 다시 돌아보고 부족한 부분에 대해서는 계속해서 공부를 하면서 구현을 하지 못한 것들을 구현하고 팀원들과 소통하고 싶습니다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50" b="1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266933" y="4148034"/>
            <a:ext cx="1187233" cy="369332"/>
          </a:xfrm>
          <a:prstGeom prst="rect">
            <a:avLst/>
          </a:prstGeom>
          <a:solidFill>
            <a:srgbClr val="F7CFCC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noProof="0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 주 이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307043" y="6346106"/>
            <a:ext cx="1187233" cy="369332"/>
          </a:xfrm>
          <a:prstGeom prst="rect">
            <a:avLst/>
          </a:prstGeom>
          <a:solidFill>
            <a:srgbClr val="F7CFCC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noProof="0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 수 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10598" y="768002"/>
            <a:ext cx="1456306" cy="144411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6366017" y="2021348"/>
            <a:ext cx="1187233" cy="369332"/>
          </a:xfrm>
          <a:prstGeom prst="rect">
            <a:avLst/>
          </a:prstGeom>
          <a:solidFill>
            <a:srgbClr val="F7CFCC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noProof="0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김 용 학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97929" y="231812"/>
            <a:ext cx="4353908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프로젝트를 통해 협업의 중요성을 몸소 느끼게 되었고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각자의 강점을 살려 다양한 아이디어와 관점을 조합하여 효과적인 결과물을 만들어냈습니다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문제에 직면했을 때 우리는 단합하여 해결책을 찾고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서로를 지원하며 성장하는 기회로 삼았습니다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많은 오류도 있고 힘든 상황도 있었지만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마지막까지 팀원들과 하나가 되어 해결할 수 있는 좋은 시간이었습니다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800" b="1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프로젝트를 진행하면서 저는 본인 컨디션 관리가 중요하다는 것을 깨달았습니다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후반에 질병으로 인하여 공백기간이 있었지만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팀원들 덕분에 프로젝트를 순조롭게 진행할 수 있었고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유연하게 대처할 수 있었습니다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고생해준 팀원들에게 다시 한 번 감사하다고 말씀드리고 싶고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프로젝트를 통해 얻은 경험과 지식을 토대로 앞으로의 도전에 대비하고 성장해 나가고 싶습니다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팀에서 얻은 소중한 경험들은 저에게 큰 자산이 되었고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앞으로의 프로젝트에서도 이를 활용하여 더 나은 결과물을 만들고자 합니다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50" b="1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84506" y="3279211"/>
            <a:ext cx="5967331" cy="160822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23482" y="3460075"/>
            <a:ext cx="43028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프로젝트를 진행 하면서 프로젝트 시작할 때는 할 일이 많아 보여 어려움 없이 해낼 수 있을까라는 걱정이 되었습니다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하지만 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미니 프로젝트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2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미니 프로젝트 때 활용한 기술들을 토대로 팀원들과 협업하여 차근차근 풀어 나가서 수월하게 진행할 수 있었습니다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프로젝트를 하면서 자신감이 생겼고 다음에 있을 다른 협업들도 이 자신감을 토대로 잘 해낼 수 있다는 생각을 했습니다</a:t>
            </a:r>
            <a:r>
              <a:rPr lang="en-US" altLang="ko-KR" sz="1250" b="1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1250" b="1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241623" y="3326433"/>
            <a:ext cx="1456306" cy="144411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7F953A-D73F-45EB-9D00-774F0F93F6B8}"/>
              </a:ext>
            </a:extLst>
          </p:cNvPr>
          <p:cNvSpPr txBox="1"/>
          <p:nvPr/>
        </p:nvSpPr>
        <p:spPr>
          <a:xfrm>
            <a:off x="6376159" y="4490251"/>
            <a:ext cx="1187233" cy="369332"/>
          </a:xfrm>
          <a:prstGeom prst="rect">
            <a:avLst/>
          </a:prstGeom>
          <a:solidFill>
            <a:srgbClr val="F7CFCC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1D0F2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채 승 병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D0F2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9305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917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D72130-8858-4818-A7AA-13D3756F58B4}"/>
              </a:ext>
            </a:extLst>
          </p:cNvPr>
          <p:cNvSpPr txBox="1"/>
          <p:nvPr/>
        </p:nvSpPr>
        <p:spPr>
          <a:xfrm>
            <a:off x="93384" y="1990319"/>
            <a:ext cx="118693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chemeClr val="bg1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지금까지 개발 </a:t>
            </a:r>
            <a:r>
              <a:rPr lang="en-US" altLang="ko-KR" sz="4800" spc="300" dirty="0">
                <a:solidFill>
                  <a:schemeClr val="bg1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3</a:t>
            </a:r>
            <a:r>
              <a:rPr lang="ko-KR" altLang="en-US" sz="4800" spc="300" dirty="0">
                <a:solidFill>
                  <a:schemeClr val="bg1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팀</a:t>
            </a:r>
            <a:endParaRPr lang="en-US" altLang="ko-KR" sz="4800" spc="300" dirty="0">
              <a:solidFill>
                <a:schemeClr val="bg1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4800" b="1" spc="300" dirty="0">
                <a:solidFill>
                  <a:srgbClr val="50B7CD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김지은</a:t>
            </a:r>
            <a:r>
              <a:rPr lang="en-US" altLang="ko-KR" sz="4800" b="1" spc="300" dirty="0">
                <a:solidFill>
                  <a:srgbClr val="50B7CD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4800" b="1" spc="300" dirty="0" err="1">
                <a:solidFill>
                  <a:srgbClr val="50B7CD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채승병</a:t>
            </a:r>
            <a:r>
              <a:rPr lang="en-US" altLang="ko-KR" sz="4800" b="1" spc="300" dirty="0">
                <a:solidFill>
                  <a:srgbClr val="50B7CD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4800" b="1" spc="300" dirty="0">
                <a:solidFill>
                  <a:srgbClr val="50B7CD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김수진</a:t>
            </a:r>
            <a:r>
              <a:rPr lang="en-US" altLang="ko-KR" sz="4800" b="1" spc="300" dirty="0">
                <a:solidFill>
                  <a:srgbClr val="50B7CD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</a:t>
            </a:r>
            <a:r>
              <a:rPr lang="ko-KR" altLang="en-US" sz="4800" b="1" spc="300" dirty="0">
                <a:solidFill>
                  <a:srgbClr val="50B7CD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김용학</a:t>
            </a:r>
            <a:r>
              <a:rPr lang="en-US" altLang="ko-KR" sz="4800" b="1" spc="300" dirty="0">
                <a:solidFill>
                  <a:srgbClr val="50B7CD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</a:t>
            </a:r>
            <a:r>
              <a:rPr lang="ko-KR" altLang="en-US" sz="4800" b="1" spc="300" dirty="0">
                <a:solidFill>
                  <a:srgbClr val="50B7CD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정주이</a:t>
            </a:r>
            <a:endParaRPr lang="en-US" altLang="ko-KR" sz="4800" b="1" spc="300" dirty="0">
              <a:solidFill>
                <a:srgbClr val="50B7CD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4800" b="1" spc="300" dirty="0">
                <a:solidFill>
                  <a:schemeClr val="bg1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가 함께한 </a:t>
            </a:r>
            <a:r>
              <a:rPr lang="ko-KR" altLang="en-US" sz="4800" b="1" spc="300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술결</a:t>
            </a:r>
            <a:r>
              <a:rPr lang="ko-KR" altLang="en-US" sz="4800" b="1" spc="300" dirty="0">
                <a:solidFill>
                  <a:schemeClr val="bg1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이었습니다</a:t>
            </a:r>
            <a:r>
              <a:rPr lang="en-US" altLang="ko-KR" sz="4800" b="1" spc="300" dirty="0">
                <a:solidFill>
                  <a:schemeClr val="bg1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spc="300" dirty="0">
                <a:solidFill>
                  <a:schemeClr val="bg1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감사합니다</a:t>
            </a:r>
            <a:r>
              <a:rPr lang="en-US" altLang="ko-KR" sz="4800" b="1" spc="300" dirty="0">
                <a:solidFill>
                  <a:schemeClr val="bg1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 </a:t>
            </a:r>
            <a:r>
              <a:rPr lang="en-US" altLang="ko-KR" sz="4800" b="1" spc="300" dirty="0">
                <a:solidFill>
                  <a:schemeClr val="bg1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  <a:sym typeface="Wingdings" panose="05000000000000000000" pitchFamily="2" charset="2"/>
              </a:rPr>
              <a:t></a:t>
            </a:r>
            <a:endParaRPr kumimoji="0" lang="en-US" altLang="ko-KR" sz="48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96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06135" y="525107"/>
            <a:ext cx="4815840" cy="6006856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72D5A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2532" y="5251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5325" y="1296026"/>
            <a:ext cx="43974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 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OOT 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플랫폼의 이용자 수는 꾸준히 증가하는 추세입니다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이용자 중 유로 결제 비율도 함께 증가하는 모습을 보입니다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endParaRPr lang="en-US" altLang="ko-KR" sz="1500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OTT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서비스가 발전하는 현대적인 트렌드와 변화에 발 맞춰 </a:t>
            </a:r>
            <a:r>
              <a:rPr lang="ko-KR" altLang="en-US" sz="1500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단순히 컨텐츠만 제공하는 것에서 벗어나 사용자들에게 새로운 경험을 제공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하고자 합니다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1500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OTT 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이용자들의 주요 이용 장소를 보면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주중과 주말 모두 집에서 이용하는 비율이 높았습니다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집에서 식사를 하거나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가볍게 술을 마실 때 함께 볼 영화를 찾는 경우가 많은데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음식은 다 차려졌지만 함께 볼 컨텐츠를 고르지 못해 음식이 다 식을 때 까지 식사를 하지 못하고 있다는 </a:t>
            </a:r>
            <a:r>
              <a:rPr lang="ko-KR" altLang="en-US" sz="1500" dirty="0" err="1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밈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(Meme)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유행할 정도로 현대 사회에서 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OTT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차지하는 역할은 큽니다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 중에서도 술을 마시며 함께 영화를 보는 사용자들의 고민을 줄여주기 위해 기획하게 되었습니다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endParaRPr lang="en-US" altLang="ko-KR" sz="1500" dirty="0">
              <a:solidFill>
                <a:srgbClr val="0F1A25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15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술결은</a:t>
            </a:r>
            <a:r>
              <a:rPr lang="ko-KR" altLang="en-US" sz="15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사용자의 기분이나 분위기에 어울리는 술과 영화를 추천해주는 </a:t>
            </a:r>
            <a:r>
              <a:rPr lang="ko-KR" altLang="en-US" sz="1500" b="1" dirty="0" err="1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반응형</a:t>
            </a:r>
            <a:r>
              <a:rPr lang="ko-KR" altLang="en-US" sz="15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웹 </a:t>
            </a:r>
            <a:r>
              <a:rPr lang="en-US" altLang="ko-KR" sz="15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 </a:t>
            </a:r>
            <a:r>
              <a:rPr lang="ko-KR" altLang="en-US" sz="1500" b="1" dirty="0">
                <a:solidFill>
                  <a:srgbClr val="E72D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안드로이드 앱 서비스</a:t>
            </a:r>
            <a:r>
              <a:rPr lang="ko-KR" altLang="en-US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500" dirty="0">
                <a:solidFill>
                  <a:srgbClr val="0F1A25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568232759"/>
              </p:ext>
            </p:extLst>
          </p:nvPr>
        </p:nvGraphicFramePr>
        <p:xfrm>
          <a:off x="6107797" y="183476"/>
          <a:ext cx="5338727" cy="2901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oogle Shape;202;p5"/>
          <p:cNvGraphicFramePr/>
          <p:nvPr>
            <p:extLst>
              <p:ext uri="{D42A27DB-BD31-4B8C-83A1-F6EECF244321}">
                <p14:modId xmlns:p14="http://schemas.microsoft.com/office/powerpoint/2010/main" val="3720113822"/>
              </p:ext>
            </p:extLst>
          </p:nvPr>
        </p:nvGraphicFramePr>
        <p:xfrm>
          <a:off x="6107796" y="3227942"/>
          <a:ext cx="5338727" cy="3459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"/>
          <p:cNvSpPr txBox="1"/>
          <p:nvPr/>
        </p:nvSpPr>
        <p:spPr>
          <a:xfrm>
            <a:off x="9966605" y="3762909"/>
            <a:ext cx="1380755" cy="213531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 </a:t>
            </a:r>
            <a:r>
              <a:rPr lang="en-US" altLang="ko-KR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1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방송통신위원회</a:t>
            </a:r>
            <a:endParaRPr lang="en-US" altLang="ko-KR" sz="11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78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F7C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6620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noProof="0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개발환경 </a:t>
            </a: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&amp; </a:t>
            </a:r>
            <a:r>
              <a:rPr lang="ko-KR" altLang="en-US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 기술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/>
          <p:cNvGrpSpPr/>
          <p:nvPr/>
        </p:nvGrpSpPr>
        <p:grpSpPr>
          <a:xfrm>
            <a:off x="169593" y="151977"/>
            <a:ext cx="5839842" cy="4857292"/>
            <a:chOff x="208534" y="371933"/>
            <a:chExt cx="5839842" cy="6381954"/>
          </a:xfrm>
        </p:grpSpPr>
        <p:grpSp>
          <p:nvGrpSpPr>
            <p:cNvPr id="28" name="그룹 27"/>
            <p:cNvGrpSpPr/>
            <p:nvPr/>
          </p:nvGrpSpPr>
          <p:grpSpPr>
            <a:xfrm>
              <a:off x="208534" y="371933"/>
              <a:ext cx="5839842" cy="6381954"/>
              <a:chOff x="208534" y="371933"/>
              <a:chExt cx="5839842" cy="6381954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1475867" y="371933"/>
                <a:ext cx="3305175" cy="11457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E72D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/>
                  <a:t>네</a:t>
                </a: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208534" y="944823"/>
                <a:ext cx="5839842" cy="58090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72D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latin typeface="SUITE Medium" pitchFamily="2" charset="-127"/>
                    <a:ea typeface="SUITE Medium" pitchFamily="2" charset="-127"/>
                  </a:rPr>
                  <a:t>Draw.io</a:t>
                </a:r>
                <a:r>
                  <a:rPr lang="ko-KR" altLang="en-US" dirty="0">
                    <a:latin typeface="SUITE Medium" pitchFamily="2" charset="-127"/>
                    <a:ea typeface="SUITE Medium" pitchFamily="2" charset="-127"/>
                  </a:rPr>
                  <a:t>를 활용하여 작성한</a:t>
                </a:r>
                <a:endParaRPr lang="en-US" altLang="ko-KR" dirty="0">
                  <a:latin typeface="SUITE Medium" pitchFamily="2" charset="-127"/>
                  <a:ea typeface="SUITE Medium" pitchFamily="2" charset="-127"/>
                </a:endParaRPr>
              </a:p>
              <a:p>
                <a:r>
                  <a:rPr lang="en-US" altLang="ko-KR" dirty="0">
                    <a:latin typeface="SUITE Medium" pitchFamily="2" charset="-127"/>
                    <a:ea typeface="SUITE Medium" pitchFamily="2" charset="-127"/>
                  </a:rPr>
                  <a:t>Use Case Diagram</a:t>
                </a:r>
                <a:endParaRPr lang="ko-KR" altLang="en-US" dirty="0">
                  <a:latin typeface="SUITE Medium" pitchFamily="2" charset="-127"/>
                  <a:ea typeface="SUITE Medium" pitchFamily="2" charset="-127"/>
                </a:endParaRPr>
              </a:p>
            </p:txBody>
          </p:sp>
        </p:grpSp>
        <p:cxnSp>
          <p:nvCxnSpPr>
            <p:cNvPr id="4" name="직선 연결선 3"/>
            <p:cNvCxnSpPr/>
            <p:nvPr/>
          </p:nvCxnSpPr>
          <p:spPr>
            <a:xfrm>
              <a:off x="1475867" y="944822"/>
              <a:ext cx="33051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6087500" y="151977"/>
            <a:ext cx="5839842" cy="4182551"/>
            <a:chOff x="208534" y="371933"/>
            <a:chExt cx="5839842" cy="6381954"/>
          </a:xfrm>
        </p:grpSpPr>
        <p:grpSp>
          <p:nvGrpSpPr>
            <p:cNvPr id="77" name="그룹 76"/>
            <p:cNvGrpSpPr/>
            <p:nvPr/>
          </p:nvGrpSpPr>
          <p:grpSpPr>
            <a:xfrm>
              <a:off x="208534" y="371933"/>
              <a:ext cx="5839842" cy="6381954"/>
              <a:chOff x="208534" y="371933"/>
              <a:chExt cx="5839842" cy="6381954"/>
            </a:xfrm>
          </p:grpSpPr>
          <p:sp>
            <p:nvSpPr>
              <p:cNvPr id="79" name="타원 78"/>
              <p:cNvSpPr/>
              <p:nvPr/>
            </p:nvSpPr>
            <p:spPr>
              <a:xfrm>
                <a:off x="1475867" y="371933"/>
                <a:ext cx="3305175" cy="114577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E72D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08534" y="944823"/>
                <a:ext cx="5839842" cy="58090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72D5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latin typeface="SUITE Medium" pitchFamily="2" charset="-127"/>
                    <a:ea typeface="SUITE Medium" pitchFamily="2" charset="-127"/>
                  </a:rPr>
                  <a:t>Draw.io</a:t>
                </a:r>
                <a:r>
                  <a:rPr lang="ko-KR" altLang="en-US" dirty="0">
                    <a:latin typeface="SUITE Medium" pitchFamily="2" charset="-127"/>
                    <a:ea typeface="SUITE Medium" pitchFamily="2" charset="-127"/>
                  </a:rPr>
                  <a:t>를 활용하여 작성한</a:t>
                </a:r>
                <a:endParaRPr lang="en-US" altLang="ko-KR" dirty="0">
                  <a:latin typeface="SUITE Medium" pitchFamily="2" charset="-127"/>
                  <a:ea typeface="SUITE Medium" pitchFamily="2" charset="-127"/>
                </a:endParaRPr>
              </a:p>
              <a:p>
                <a:r>
                  <a:rPr lang="en-US" altLang="ko-KR" dirty="0">
                    <a:latin typeface="SUITE Medium" pitchFamily="2" charset="-127"/>
                    <a:ea typeface="SUITE Medium" pitchFamily="2" charset="-127"/>
                  </a:rPr>
                  <a:t>Use Case Diagram</a:t>
                </a:r>
                <a:endParaRPr lang="ko-KR" altLang="en-US" dirty="0">
                  <a:latin typeface="SUITE Medium" pitchFamily="2" charset="-127"/>
                  <a:ea typeface="SUITE Medium" pitchFamily="2" charset="-127"/>
                </a:endParaRPr>
              </a:p>
            </p:txBody>
          </p:sp>
        </p:grpSp>
        <p:cxnSp>
          <p:nvCxnSpPr>
            <p:cNvPr id="78" name="직선 연결선 77"/>
            <p:cNvCxnSpPr/>
            <p:nvPr/>
          </p:nvCxnSpPr>
          <p:spPr>
            <a:xfrm>
              <a:off x="1475867" y="944822"/>
              <a:ext cx="33051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2" descr="oracle-11g-logo – Martin Minnock">
            <a:extLst>
              <a:ext uri="{FF2B5EF4-FFF2-40B4-BE49-F238E27FC236}">
                <a16:creationId xmlns:a16="http://schemas.microsoft.com/office/drawing/2014/main" id="{048B3531-D7A5-9B22-F5E4-DCF7A227E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0" y="977576"/>
            <a:ext cx="1992249" cy="64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그림 133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0086" y="1704894"/>
            <a:ext cx="2239389" cy="64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그림 161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32410" y="2329586"/>
            <a:ext cx="2131611" cy="59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428" y="1446211"/>
            <a:ext cx="1188732" cy="1228851"/>
          </a:xfrm>
          <a:prstGeom prst="rect">
            <a:avLst/>
          </a:prstGeom>
        </p:spPr>
      </p:pic>
      <p:grpSp>
        <p:nvGrpSpPr>
          <p:cNvPr id="90" name="그룹 89"/>
          <p:cNvGrpSpPr/>
          <p:nvPr/>
        </p:nvGrpSpPr>
        <p:grpSpPr>
          <a:xfrm>
            <a:off x="3088261" y="2329382"/>
            <a:ext cx="1193745" cy="1341209"/>
            <a:chOff x="7858457" y="2847937"/>
            <a:chExt cx="887584" cy="875047"/>
          </a:xfrm>
        </p:grpSpPr>
        <p:sp>
          <p:nvSpPr>
            <p:cNvPr id="91" name="직사각형 90"/>
            <p:cNvSpPr/>
            <p:nvPr/>
          </p:nvSpPr>
          <p:spPr>
            <a:xfrm>
              <a:off x="7858457" y="2847937"/>
              <a:ext cx="887584" cy="875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920" y="2925054"/>
              <a:ext cx="750657" cy="750657"/>
            </a:xfrm>
            <a:prstGeom prst="rect">
              <a:avLst/>
            </a:prstGeom>
          </p:spPr>
        </p:pic>
      </p:grpSp>
      <p:pic>
        <p:nvPicPr>
          <p:cNvPr id="94" name="그림 158">
            <a:extLst>
              <a:ext uri="{FF2B5EF4-FFF2-40B4-BE49-F238E27FC236}">
                <a16:creationId xmlns:a16="http://schemas.microsoft.com/office/drawing/2014/main" id="{7931DDC1-6A2D-4507-84EB-736C42EC1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0" y="3145678"/>
            <a:ext cx="896006" cy="895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그림 144"/>
          <p:cNvPicPr>
            <a:picLocks noChangeAspect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4255368" y="2552428"/>
            <a:ext cx="1615046" cy="64362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9" name="그림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108328" y="3283670"/>
            <a:ext cx="699060" cy="69906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385" y="4160606"/>
            <a:ext cx="1852373" cy="701110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11" cstate="print"/>
          <a:stretch>
            <a:fillRect/>
          </a:stretch>
        </p:blipFill>
        <p:spPr>
          <a:xfrm>
            <a:off x="4795588" y="3442229"/>
            <a:ext cx="1058333" cy="410104"/>
          </a:xfrm>
          <a:prstGeom prst="rect">
            <a:avLst/>
          </a:prstGeom>
          <a:ln>
            <a:noFill/>
          </a:ln>
        </p:spPr>
      </p:pic>
      <p:pic>
        <p:nvPicPr>
          <p:cNvPr id="102" name="그림 159"/>
          <p:cNvPicPr>
            <a:picLocks noChangeAspect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4128084" y="4070345"/>
            <a:ext cx="1445304" cy="80917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BE4D0245-8572-6BDD-6E73-36F9A80AB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51" y="984174"/>
            <a:ext cx="1625452" cy="61970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pic>
        <p:nvPicPr>
          <p:cNvPr id="82" name="그림 143"/>
          <p:cNvPicPr>
            <a:picLocks noChangeAspect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4418172" y="907037"/>
            <a:ext cx="1131207" cy="78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그림 7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476183" y="986473"/>
            <a:ext cx="1609245" cy="776140"/>
          </a:xfrm>
          <a:prstGeom prst="rect">
            <a:avLst/>
          </a:prstGeom>
          <a:ln>
            <a:noFill/>
          </a:ln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16" cstate="print"/>
          <a:stretch>
            <a:fillRect/>
          </a:stretch>
        </p:blipFill>
        <p:spPr>
          <a:xfrm>
            <a:off x="7630740" y="1632542"/>
            <a:ext cx="1649512" cy="830482"/>
          </a:xfrm>
          <a:prstGeom prst="rect">
            <a:avLst/>
          </a:prstGeom>
          <a:ln>
            <a:noFill/>
          </a:ln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86424" y="1869211"/>
            <a:ext cx="1698053" cy="1335623"/>
          </a:xfrm>
          <a:prstGeom prst="rect">
            <a:avLst/>
          </a:prstGeom>
        </p:spPr>
      </p:pic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904103" y="2407783"/>
            <a:ext cx="1268508" cy="87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5" name="그룹 114"/>
          <p:cNvGrpSpPr/>
          <p:nvPr/>
        </p:nvGrpSpPr>
        <p:grpSpPr>
          <a:xfrm>
            <a:off x="8775103" y="3323795"/>
            <a:ext cx="1827715" cy="768392"/>
            <a:chOff x="5915261" y="4162907"/>
            <a:chExt cx="3438289" cy="1567193"/>
          </a:xfrm>
        </p:grpSpPr>
        <p:sp>
          <p:nvSpPr>
            <p:cNvPr id="116" name="직사각형 115"/>
            <p:cNvSpPr/>
            <p:nvPr/>
          </p:nvSpPr>
          <p:spPr>
            <a:xfrm>
              <a:off x="5915261" y="4162907"/>
              <a:ext cx="3438289" cy="1567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994" y="4246415"/>
              <a:ext cx="3267075" cy="1400175"/>
            </a:xfrm>
            <a:prstGeom prst="rect">
              <a:avLst/>
            </a:prstGeom>
          </p:spPr>
        </p:pic>
      </p:grpSp>
      <p:pic>
        <p:nvPicPr>
          <p:cNvPr id="118" name="그림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0465" y="3358368"/>
            <a:ext cx="2369191" cy="650606"/>
          </a:xfrm>
          <a:prstGeom prst="rect">
            <a:avLst/>
          </a:prstGeom>
        </p:spPr>
      </p:pic>
      <p:pic>
        <p:nvPicPr>
          <p:cNvPr id="105" name="그림 64"/>
          <p:cNvPicPr>
            <a:picLocks noChangeAspect="1"/>
          </p:cNvPicPr>
          <p:nvPr/>
        </p:nvPicPr>
        <p:blipFill rotWithShape="1">
          <a:blip r:embed="rId21" cstate="print"/>
          <a:stretch>
            <a:fillRect/>
          </a:stretch>
        </p:blipFill>
        <p:spPr>
          <a:xfrm>
            <a:off x="10188043" y="1029447"/>
            <a:ext cx="1392868" cy="861569"/>
          </a:xfrm>
          <a:prstGeom prst="rect">
            <a:avLst/>
          </a:prstGeom>
          <a:ln>
            <a:noFill/>
          </a:ln>
        </p:spPr>
      </p:pic>
      <p:pic>
        <p:nvPicPr>
          <p:cNvPr id="111" name="그림 142"/>
          <p:cNvPicPr>
            <a:picLocks noChangeAspect="1"/>
          </p:cNvPicPr>
          <p:nvPr/>
        </p:nvPicPr>
        <p:blipFill rotWithShape="1">
          <a:blip r:embed="rId22"/>
          <a:srcRect/>
          <a:stretch>
            <a:fillRect/>
          </a:stretch>
        </p:blipFill>
        <p:spPr>
          <a:xfrm>
            <a:off x="6241385" y="1772747"/>
            <a:ext cx="1336308" cy="70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42F9A0C5-B128-4441-9D82-57AC04ECDA4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58052" y="1000362"/>
            <a:ext cx="1845343" cy="53370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31" y="1650848"/>
            <a:ext cx="1314550" cy="63057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3364258" y="1597921"/>
            <a:ext cx="1456046" cy="90136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26" cstate="print"/>
          <a:stretch>
            <a:fillRect/>
          </a:stretch>
        </p:blipFill>
        <p:spPr>
          <a:xfrm>
            <a:off x="1510571" y="3707991"/>
            <a:ext cx="925346" cy="626537"/>
          </a:xfrm>
          <a:prstGeom prst="rect">
            <a:avLst/>
          </a:prstGeom>
          <a:ln>
            <a:noFill/>
          </a:ln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53" y="4021405"/>
            <a:ext cx="1558691" cy="814416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8" cstate="print"/>
          <a:stretch>
            <a:fillRect/>
          </a:stretch>
        </p:blipFill>
        <p:spPr>
          <a:xfrm>
            <a:off x="1238758" y="3018299"/>
            <a:ext cx="1702952" cy="823389"/>
          </a:xfrm>
          <a:prstGeom prst="rect">
            <a:avLst/>
          </a:prstGeom>
          <a:ln>
            <a:noFill/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9" cstate="print"/>
          <a:stretch>
            <a:fillRect/>
          </a:stretch>
        </p:blipFill>
        <p:spPr>
          <a:xfrm>
            <a:off x="2308694" y="2398692"/>
            <a:ext cx="951151" cy="1014843"/>
          </a:xfrm>
          <a:prstGeom prst="rect">
            <a:avLst/>
          </a:prstGeom>
          <a:ln>
            <a:noFill/>
          </a:ln>
        </p:spPr>
      </p:pic>
      <p:cxnSp>
        <p:nvCxnSpPr>
          <p:cNvPr id="120" name="직선 연결선 119"/>
          <p:cNvCxnSpPr/>
          <p:nvPr/>
        </p:nvCxnSpPr>
        <p:spPr>
          <a:xfrm>
            <a:off x="1589326" y="740402"/>
            <a:ext cx="3305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/>
          <p:cNvSpPr/>
          <p:nvPr/>
        </p:nvSpPr>
        <p:spPr>
          <a:xfrm>
            <a:off x="1474253" y="5126539"/>
            <a:ext cx="3305175" cy="642526"/>
          </a:xfrm>
          <a:prstGeom prst="ellipse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네</a:t>
            </a: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208534" y="5460702"/>
            <a:ext cx="5800901" cy="1349327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 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>
            <a:off x="1475867" y="5460701"/>
            <a:ext cx="3305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그림 12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2" y="5348913"/>
            <a:ext cx="1167945" cy="1167945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71" y="5541623"/>
            <a:ext cx="1223722" cy="1223722"/>
          </a:xfrm>
          <a:prstGeom prst="rect">
            <a:avLst/>
          </a:prstGeom>
        </p:spPr>
      </p:pic>
      <p:pic>
        <p:nvPicPr>
          <p:cNvPr id="129" name="그림 142"/>
          <p:cNvPicPr>
            <a:picLocks noChangeAspect="1"/>
          </p:cNvPicPr>
          <p:nvPr/>
        </p:nvPicPr>
        <p:blipFill rotWithShape="1">
          <a:blip r:embed="rId22"/>
          <a:srcRect/>
          <a:stretch>
            <a:fillRect/>
          </a:stretch>
        </p:blipFill>
        <p:spPr>
          <a:xfrm>
            <a:off x="3675542" y="5663647"/>
            <a:ext cx="1916131" cy="10072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그룹 106"/>
          <p:cNvGrpSpPr/>
          <p:nvPr/>
        </p:nvGrpSpPr>
        <p:grpSpPr>
          <a:xfrm>
            <a:off x="10822680" y="2685327"/>
            <a:ext cx="968586" cy="987678"/>
            <a:chOff x="7307580" y="2150115"/>
            <a:chExt cx="876300" cy="931424"/>
          </a:xfrm>
        </p:grpSpPr>
        <p:sp>
          <p:nvSpPr>
            <p:cNvPr id="108" name="직사각형 107"/>
            <p:cNvSpPr/>
            <p:nvPr/>
          </p:nvSpPr>
          <p:spPr>
            <a:xfrm>
              <a:off x="7307580" y="2150115"/>
              <a:ext cx="876300" cy="931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림 23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 flipV="1">
              <a:off x="7376039" y="2247854"/>
              <a:ext cx="735829" cy="73582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6212635" y="2463024"/>
            <a:ext cx="1518943" cy="8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" name="타원 132"/>
          <p:cNvSpPr/>
          <p:nvPr/>
        </p:nvSpPr>
        <p:spPr>
          <a:xfrm>
            <a:off x="7315894" y="4530609"/>
            <a:ext cx="3305175" cy="609816"/>
          </a:xfrm>
          <a:prstGeom prst="ellipse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6095275" y="4817075"/>
            <a:ext cx="5832068" cy="1989013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7326218" y="4821739"/>
            <a:ext cx="3305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/>
          <p:cNvGrpSpPr/>
          <p:nvPr/>
        </p:nvGrpSpPr>
        <p:grpSpPr>
          <a:xfrm>
            <a:off x="8799421" y="5597088"/>
            <a:ext cx="1120824" cy="1124475"/>
            <a:chOff x="6446520" y="1263015"/>
            <a:chExt cx="937260" cy="1142524"/>
          </a:xfrm>
        </p:grpSpPr>
        <p:sp>
          <p:nvSpPr>
            <p:cNvPr id="137" name="직사각형 136"/>
            <p:cNvSpPr/>
            <p:nvPr/>
          </p:nvSpPr>
          <p:spPr>
            <a:xfrm>
              <a:off x="6446520" y="1263015"/>
              <a:ext cx="937260" cy="11425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C9D27C65-1725-45CA-A90A-3F7CD04A2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284" y="1389685"/>
              <a:ext cx="823327" cy="950354"/>
            </a:xfrm>
            <a:prstGeom prst="rect">
              <a:avLst/>
            </a:prstGeom>
          </p:spPr>
        </p:pic>
      </p:grpSp>
      <p:grpSp>
        <p:nvGrpSpPr>
          <p:cNvPr id="145" name="그룹 144"/>
          <p:cNvGrpSpPr/>
          <p:nvPr/>
        </p:nvGrpSpPr>
        <p:grpSpPr>
          <a:xfrm>
            <a:off x="6252193" y="5008655"/>
            <a:ext cx="645059" cy="607210"/>
            <a:chOff x="3309292" y="2865120"/>
            <a:chExt cx="1460828" cy="1432560"/>
          </a:xfrm>
        </p:grpSpPr>
        <p:sp>
          <p:nvSpPr>
            <p:cNvPr id="146" name="직사각형 145"/>
            <p:cNvSpPr/>
            <p:nvPr/>
          </p:nvSpPr>
          <p:spPr>
            <a:xfrm>
              <a:off x="3309292" y="2865120"/>
              <a:ext cx="1460828" cy="1432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8B868F19-C06D-418E-B236-47651516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3064" b="94975" l="2442" r="96628">
                          <a14:foregroundMark x1="10814" y1="91667" x2="10581" y2="90564"/>
                          <a14:foregroundMark x1="28023" y1="88603" x2="27674" y2="86765"/>
                          <a14:foregroundMark x1="34884" y1="78554" x2="35930" y2="78064"/>
                          <a14:foregroundMark x1="26860" y1="72304" x2="28023" y2="71569"/>
                          <a14:foregroundMark x1="48140" y1="81005" x2="49535" y2="76838"/>
                          <a14:foregroundMark x1="66512" y1="81618" x2="65814" y2="78309"/>
                          <a14:foregroundMark x1="84186" y1="84681" x2="84651" y2="800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503" y="3015700"/>
              <a:ext cx="1192405" cy="1131399"/>
            </a:xfrm>
            <a:prstGeom prst="rect">
              <a:avLst/>
            </a:prstGeom>
          </p:spPr>
        </p:pic>
      </p:grp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7" cstate="print"/>
          <a:stretch>
            <a:fillRect/>
          </a:stretch>
        </p:blipFill>
        <p:spPr>
          <a:xfrm>
            <a:off x="8754123" y="5010879"/>
            <a:ext cx="449363" cy="62701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2462098" y="4024818"/>
            <a:ext cx="1684454" cy="545156"/>
          </a:xfrm>
          <a:prstGeom prst="rect">
            <a:avLst/>
          </a:prstGeom>
          <a:ln>
            <a:noFill/>
          </a:ln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36842E8C-90E0-4922-B59D-E739C7C585B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11879" y="6363821"/>
            <a:ext cx="1507850" cy="401524"/>
          </a:xfrm>
          <a:prstGeom prst="rect">
            <a:avLst/>
          </a:prstGeom>
        </p:spPr>
      </p:pic>
      <p:pic>
        <p:nvPicPr>
          <p:cNvPr id="154" name="그림 164">
            <a:extLst>
              <a:ext uri="{FF2B5EF4-FFF2-40B4-BE49-F238E27FC236}">
                <a16:creationId xmlns:a16="http://schemas.microsoft.com/office/drawing/2014/main" id="{023C4884-EB07-45F9-BD5B-A91E6B068BD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72" y="4957204"/>
            <a:ext cx="1852236" cy="88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그림 156">
            <a:extLst>
              <a:ext uri="{FF2B5EF4-FFF2-40B4-BE49-F238E27FC236}">
                <a16:creationId xmlns:a16="http://schemas.microsoft.com/office/drawing/2014/main" id="{048B678E-C50B-4CAA-89D2-AD094E3287E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08" y="6051799"/>
            <a:ext cx="1286604" cy="75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233454" y="4919980"/>
            <a:ext cx="1347457" cy="748587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90" y="5619139"/>
            <a:ext cx="1146206" cy="1146206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810249" y="5791929"/>
            <a:ext cx="959145" cy="889642"/>
          </a:xfrm>
          <a:prstGeom prst="rect">
            <a:avLst/>
          </a:prstGeom>
        </p:spPr>
      </p:pic>
      <p:grpSp>
        <p:nvGrpSpPr>
          <p:cNvPr id="142" name="그룹 141"/>
          <p:cNvGrpSpPr/>
          <p:nvPr/>
        </p:nvGrpSpPr>
        <p:grpSpPr>
          <a:xfrm>
            <a:off x="6279089" y="5651115"/>
            <a:ext cx="1112453" cy="1016423"/>
            <a:chOff x="3604260" y="2766060"/>
            <a:chExt cx="1257300" cy="1242060"/>
          </a:xfrm>
        </p:grpSpPr>
        <p:sp>
          <p:nvSpPr>
            <p:cNvPr id="143" name="직사각형 142"/>
            <p:cNvSpPr/>
            <p:nvPr/>
          </p:nvSpPr>
          <p:spPr>
            <a:xfrm>
              <a:off x="3604260" y="2766060"/>
              <a:ext cx="1257300" cy="1242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DA03A60B-2AC1-4F38-BD25-BC82CE288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607" y="2815882"/>
              <a:ext cx="1157008" cy="1157008"/>
            </a:xfrm>
            <a:prstGeom prst="rect">
              <a:avLst/>
            </a:prstGeom>
          </p:spPr>
        </p:pic>
      </p:grpSp>
      <p:grpSp>
        <p:nvGrpSpPr>
          <p:cNvPr id="139" name="그룹 138"/>
          <p:cNvGrpSpPr/>
          <p:nvPr/>
        </p:nvGrpSpPr>
        <p:grpSpPr>
          <a:xfrm>
            <a:off x="7222743" y="5740571"/>
            <a:ext cx="1278088" cy="448206"/>
            <a:chOff x="2263140" y="4968240"/>
            <a:chExt cx="1348740" cy="533400"/>
          </a:xfrm>
        </p:grpSpPr>
        <p:sp>
          <p:nvSpPr>
            <p:cNvPr id="140" name="직사각형 139"/>
            <p:cNvSpPr/>
            <p:nvPr/>
          </p:nvSpPr>
          <p:spPr>
            <a:xfrm>
              <a:off x="2263140" y="4968240"/>
              <a:ext cx="134874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6E6F0577-7AA4-4B8F-AE8B-854E2B04C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902" y="5060740"/>
              <a:ext cx="1172519" cy="360000"/>
            </a:xfrm>
            <a:prstGeom prst="rect">
              <a:avLst/>
            </a:prstGeom>
          </p:spPr>
        </p:pic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9341034" y="4963540"/>
            <a:ext cx="786804" cy="745931"/>
          </a:xfrm>
          <a:prstGeom prst="rect">
            <a:avLst/>
          </a:prstGeom>
        </p:spPr>
      </p:pic>
      <p:sp>
        <p:nvSpPr>
          <p:cNvPr id="164" name="직사각형 163"/>
          <p:cNvSpPr/>
          <p:nvPr/>
        </p:nvSpPr>
        <p:spPr>
          <a:xfrm>
            <a:off x="1460519" y="557715"/>
            <a:ext cx="3267848" cy="212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090921" y="350227"/>
            <a:ext cx="1898277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Spring, JSP</a:t>
            </a:r>
            <a:endParaRPr lang="ko-KR" altLang="en-US" sz="30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7374773" y="529836"/>
            <a:ext cx="3267848" cy="212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552640" y="397809"/>
            <a:ext cx="3015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err="1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SpringBoot</a:t>
            </a:r>
            <a:r>
              <a:rPr lang="en-US" altLang="ko-KR" sz="30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, React</a:t>
            </a:r>
            <a:endParaRPr lang="ko-KR" altLang="en-US" sz="30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510571" y="5397433"/>
            <a:ext cx="3217796" cy="21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293871" y="5212214"/>
            <a:ext cx="15648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사용자 </a:t>
            </a:r>
            <a:r>
              <a:rPr lang="en-US" altLang="ko-KR" sz="25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APP</a:t>
            </a:r>
            <a:endParaRPr lang="ko-KR" altLang="en-US" sz="25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7344880" y="4786815"/>
            <a:ext cx="3223329" cy="237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455496" y="4560869"/>
            <a:ext cx="1127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팀 협업</a:t>
            </a:r>
          </a:p>
        </p:txBody>
      </p:sp>
    </p:spTree>
    <p:extLst>
      <p:ext uri="{BB962C8B-B14F-4D97-AF65-F5344CB8AC3E}">
        <p14:creationId xmlns:p14="http://schemas.microsoft.com/office/powerpoint/2010/main" val="27222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sp>
        <p:nvSpPr>
          <p:cNvPr id="27" name="사각형: 둥근 모서리 28">
            <a:extLst>
              <a:ext uri="{FF2B5EF4-FFF2-40B4-BE49-F238E27FC236}">
                <a16:creationId xmlns:a16="http://schemas.microsoft.com/office/drawing/2014/main" id="{0EBA627E-076A-482D-AAC4-40DDEEBCF3AC}"/>
              </a:ext>
            </a:extLst>
          </p:cNvPr>
          <p:cNvSpPr/>
          <p:nvPr/>
        </p:nvSpPr>
        <p:spPr>
          <a:xfrm>
            <a:off x="11548110" y="116839"/>
            <a:ext cx="389890" cy="383466"/>
          </a:xfrm>
          <a:prstGeom prst="roundRect">
            <a:avLst>
              <a:gd name="adj" fmla="val 7022"/>
            </a:avLst>
          </a:prstGeom>
          <a:solidFill>
            <a:srgbClr val="50B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74399" y="2362697"/>
            <a:ext cx="5084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whit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요구사항 분석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" y="179657"/>
            <a:ext cx="753558" cy="74345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5" y="103441"/>
            <a:ext cx="857108" cy="8456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92424"/>
            <a:ext cx="1374140" cy="399531"/>
            <a:chOff x="5128261" y="3606799"/>
            <a:chExt cx="1374140" cy="399531"/>
          </a:xfrm>
        </p:grpSpPr>
        <p:sp>
          <p:nvSpPr>
            <p:cNvPr id="23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212027" y="3735874"/>
              <a:ext cx="192719" cy="15271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384746" y="3650885"/>
              <a:ext cx="1056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발표시작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6B04668-52C8-4BDE-B4EC-5BEB26B8C02A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4721860" y="4378959"/>
            <a:chExt cx="1374140" cy="399531"/>
          </a:xfrm>
        </p:grpSpPr>
        <p:sp>
          <p:nvSpPr>
            <p:cNvPr id="3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4782558" y="4409447"/>
              <a:ext cx="126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상세 정보</a:t>
              </a:r>
              <a:endParaRPr kumimoji="0" lang="en-US" altLang="ko-KR" sz="1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995160" y="709431"/>
            <a:ext cx="4815840" cy="5809064"/>
          </a:xfrm>
          <a:prstGeom prst="roundRect">
            <a:avLst/>
          </a:prstGeom>
          <a:solidFill>
            <a:schemeClr val="bg1"/>
          </a:solidFill>
          <a:ln>
            <a:solidFill>
              <a:srgbClr val="E72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Draw.io</a:t>
            </a:r>
            <a:r>
              <a:rPr lang="ko-KR" altLang="en-US" dirty="0">
                <a:latin typeface="SUITE Medium" pitchFamily="2" charset="-127"/>
                <a:ea typeface="SUITE Medium" pitchFamily="2" charset="-127"/>
              </a:rPr>
              <a:t>를 활용하여 작성한</a:t>
            </a:r>
            <a:endParaRPr lang="en-US" altLang="ko-KR" dirty="0">
              <a:latin typeface="SUITE Medium" pitchFamily="2" charset="-127"/>
              <a:ea typeface="SUITE Medium" pitchFamily="2" charset="-127"/>
            </a:endParaRPr>
          </a:p>
          <a:p>
            <a:r>
              <a:rPr lang="en-US" altLang="ko-KR" dirty="0">
                <a:latin typeface="SUITE Medium" pitchFamily="2" charset="-127"/>
                <a:ea typeface="SUITE Medium" pitchFamily="2" charset="-127"/>
              </a:rPr>
              <a:t>Use Case Diagram</a:t>
            </a:r>
            <a:endParaRPr lang="ko-KR" altLang="en-US" dirty="0">
              <a:latin typeface="SUITE Medium" pitchFamily="2" charset="-127"/>
              <a:ea typeface="SUITE Medium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36749" y="2670474"/>
            <a:ext cx="43326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Draw.io 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를 활용하여 </a:t>
            </a:r>
            <a:r>
              <a:rPr lang="en-US" altLang="ko-KR" sz="1700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“Use Case Diagram”</a:t>
            </a:r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을</a:t>
            </a:r>
            <a:endParaRPr lang="en-US" altLang="ko-KR" sz="1700" b="1" dirty="0">
              <a:solidFill>
                <a:srgbClr val="E72D5A"/>
              </a:solidFill>
              <a:latin typeface="디자인하우스 Bold" panose="020B0600000101010101" pitchFamily="50" charset="-127"/>
              <a:ea typeface="디자인하우스 Bold" panose="020B0600000101010101" pitchFamily="50" charset="-127"/>
            </a:endParaRPr>
          </a:p>
          <a:p>
            <a:pPr algn="ctr"/>
            <a:r>
              <a:rPr lang="ko-KR" altLang="en-US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웹과 앱으로 나누어 제작하였습니다</a:t>
            </a:r>
            <a:r>
              <a:rPr lang="en-US" altLang="ko-KR" sz="1700" b="1" dirty="0">
                <a:solidFill>
                  <a:srgbClr val="E72D5A"/>
                </a:solidFill>
                <a:latin typeface="디자인하우스 Bold" panose="020B0600000101010101" pitchFamily="50" charset="-127"/>
                <a:ea typeface="디자인하우스 Bold" panose="020B0600000101010101" pitchFamily="50" charset="-127"/>
              </a:rPr>
              <a:t>.</a:t>
            </a:r>
          </a:p>
        </p:txBody>
      </p:sp>
      <p:grpSp>
        <p:nvGrpSpPr>
          <p:cNvPr id="24" name="그룹 1024"/>
          <p:cNvGrpSpPr/>
          <p:nvPr/>
        </p:nvGrpSpPr>
        <p:grpSpPr>
          <a:xfrm>
            <a:off x="7675714" y="3613963"/>
            <a:ext cx="3466974" cy="1025794"/>
            <a:chOff x="10962287" y="8649005"/>
            <a:chExt cx="3792878" cy="1223066"/>
          </a:xfrm>
        </p:grpSpPr>
        <p:pic>
          <p:nvPicPr>
            <p:cNvPr id="35" name="Object 7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2287" y="8649005"/>
              <a:ext cx="3792878" cy="12230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767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4645</TotalTime>
  <Words>5045</Words>
  <Application>Microsoft Office PowerPoint</Application>
  <PresentationFormat>와이드스크린</PresentationFormat>
  <Paragraphs>626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맑은 고딕</vt:lpstr>
      <vt:lpstr>SUITE Medium</vt:lpstr>
      <vt:lpstr>함초롬바탕</vt:lpstr>
      <vt:lpstr>Pretendard</vt:lpstr>
      <vt:lpstr>Arial</vt:lpstr>
      <vt:lpstr>디자인하우스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minji</dc:creator>
  <cp:lastModifiedBy>34384</cp:lastModifiedBy>
  <cp:revision>584</cp:revision>
  <dcterms:created xsi:type="dcterms:W3CDTF">2021-10-13T15:01:55Z</dcterms:created>
  <dcterms:modified xsi:type="dcterms:W3CDTF">2024-01-15T07:13:11Z</dcterms:modified>
</cp:coreProperties>
</file>